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74" r:id="rId5"/>
    <p:sldMasterId id="2147483699" r:id="rId6"/>
  </p:sldMasterIdLst>
  <p:notesMasterIdLst>
    <p:notesMasterId r:id="rId35"/>
  </p:notesMasterIdLst>
  <p:sldIdLst>
    <p:sldId id="256" r:id="rId7"/>
    <p:sldId id="260" r:id="rId8"/>
    <p:sldId id="262" r:id="rId9"/>
    <p:sldId id="275" r:id="rId10"/>
    <p:sldId id="270" r:id="rId11"/>
    <p:sldId id="271" r:id="rId12"/>
    <p:sldId id="265" r:id="rId13"/>
    <p:sldId id="266" r:id="rId14"/>
    <p:sldId id="268" r:id="rId15"/>
    <p:sldId id="267" r:id="rId16"/>
    <p:sldId id="1385" r:id="rId17"/>
    <p:sldId id="1386" r:id="rId18"/>
    <p:sldId id="1387" r:id="rId19"/>
    <p:sldId id="1388" r:id="rId20"/>
    <p:sldId id="1389" r:id="rId21"/>
    <p:sldId id="1390" r:id="rId22"/>
    <p:sldId id="1391" r:id="rId23"/>
    <p:sldId id="1392" r:id="rId24"/>
    <p:sldId id="1393" r:id="rId25"/>
    <p:sldId id="3221" r:id="rId26"/>
    <p:sldId id="1394" r:id="rId27"/>
    <p:sldId id="1395" r:id="rId28"/>
    <p:sldId id="1396" r:id="rId29"/>
    <p:sldId id="1397" r:id="rId30"/>
    <p:sldId id="1398" r:id="rId31"/>
    <p:sldId id="1399" r:id="rId32"/>
    <p:sldId id="3222" r:id="rId40"/>
    <p:sldId id="3223" r:id="rId41"/>
    <p:sldId id="3224" r:id="rId42"/>
    <p:sldId id="3225" r:id="rId43"/>
    <p:sldId id="3226" r:id="rId44"/>
    <p:sldId id="273" r:id="rId33"/>
    <p:sldId id="322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4A5C"/>
    <a:srgbClr val="FFFF66"/>
    <a:srgbClr val="EE312F"/>
    <a:srgbClr val="3C808E"/>
    <a:srgbClr val="E8E8E2"/>
    <a:srgbClr val="0079BC"/>
    <a:srgbClr val="000000"/>
    <a:srgbClr val="D2D3CD"/>
    <a:srgbClr val="F7E1E5"/>
    <a:srgbClr val="E6A4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0" autoAdjust="0"/>
    <p:restoredTop sz="94863" autoAdjust="0"/>
  </p:normalViewPr>
  <p:slideViewPr>
    <p:cSldViewPr snapToGrid="0">
      <p:cViewPr varScale="1">
        <p:scale>
          <a:sx n="76" d="100"/>
          <a:sy n="76" d="100"/>
        </p:scale>
        <p:origin x="454" y="3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 Id="rId40" Type="http://schemas.openxmlformats.org/officeDocument/2006/relationships/slide" Target="slides/slide27.xml"/><Relationship Id="rId41" Type="http://schemas.openxmlformats.org/officeDocument/2006/relationships/slide" Target="slides/slide28.xml"/><Relationship Id="rId42" Type="http://schemas.openxmlformats.org/officeDocument/2006/relationships/slide" Target="slides/slide29.xml"/><Relationship Id="rId43" Type="http://schemas.openxmlformats.org/officeDocument/2006/relationships/slide" Target="slides/slide30.xml"/><Relationship Id="rId44"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90A1D9-3398-4CEC-9BD7-924100CAB6D1}" type="datetimeFigureOut">
              <a:rPr lang="en-US" smtClean="0"/>
              <a:t>10/30/2026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904EB-AAD5-46AF-BE7D-887AB5C86127}" type="slidenum">
              <a:rPr lang="en-US" smtClean="0"/>
              <a:t>‹#›</a:t>
            </a:fld>
            <a:endParaRPr lang="en-US"/>
          </a:p>
        </p:txBody>
      </p:sp>
    </p:spTree>
    <p:extLst>
      <p:ext uri="{BB962C8B-B14F-4D97-AF65-F5344CB8AC3E}">
        <p14:creationId xmlns:p14="http://schemas.microsoft.com/office/powerpoint/2010/main" val="1959540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Thirty seconds of credibility: why I have lived this problem and why it matters to a magnetics audience.</a:t>
            </a:r>
          </a:p>
        </p:txBody>
      </p:sp>
      <p:sp>
        <p:nvSpPr>
          <p:cNvPr id="4" name="Slide Number Placeholder 3"/>
          <p:cNvSpPr>
            <a:spLocks noGrp="1"/>
          </p:cNvSpPr>
          <p:nvPr>
            <p:ph type="sldNum" sz="quarter" idx="5"/>
          </p:nvPr>
        </p:nvSpPr>
        <p:spPr/>
        <p:txBody>
          <a:bodyPr/>
          <a:lstStyle/>
          <a:p>
            <a:fld id="{4D6904EB-AAD5-46AF-BE7D-887AB5C86127}" type="slidenum">
              <a:rPr lang="en-US" smtClean="0"/>
              <a:t>2</a:t>
            </a:fld>
            <a:endParaRPr lang="en-US"/>
          </a:p>
        </p:txBody>
      </p:sp>
    </p:spTree>
    <p:extLst>
      <p:ext uri="{BB962C8B-B14F-4D97-AF65-F5344CB8AC3E}">
        <p14:creationId xmlns:p14="http://schemas.microsoft.com/office/powerpoint/2010/main" val="1980321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Set the standard: a head designer who relentlessly asks 'is this good enough, is it right?' Hold that bar for magnetics instead of accepting the compromise.</a:t>
            </a:r>
          </a:p>
        </p:txBody>
      </p:sp>
      <p:sp>
        <p:nvSpPr>
          <p:cNvPr id="4" name="Slide Number Placeholder 3"/>
          <p:cNvSpPr>
            <a:spLocks noGrp="1"/>
          </p:cNvSpPr>
          <p:nvPr>
            <p:ph type="sldNum" sz="quarter" idx="5"/>
          </p:nvPr>
        </p:nvSpPr>
        <p:spPr/>
        <p:txBody>
          <a:bodyPr/>
          <a:lstStyle/>
          <a:p>
            <a:fld id="{4D6904EB-AAD5-46AF-BE7D-887AB5C86127}" type="slidenum">
              <a:rPr lang="en-US" smtClean="0"/>
              <a:t>4</a:t>
            </a:fld>
            <a:endParaRPr lang="en-US"/>
          </a:p>
        </p:txBody>
      </p:sp>
    </p:spTree>
    <p:extLst>
      <p:ext uri="{BB962C8B-B14F-4D97-AF65-F5344CB8AC3E}">
        <p14:creationId xmlns:p14="http://schemas.microsoft.com/office/powerpoint/2010/main" val="2659563967"/>
      </p:ext>
    </p:extLst>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20 seconds here; aim to be done by 0:20.</a:t>
            </a:r>
          </a:p>
          <a:p/>
          <a:p>
            <a:r>
              <a:t>Open with the promise in one sentence: today I will show how agile design of advanced magnetics collapses the design-build-test loop for multipole magnets from weeks to under a day, at the precision of the manufacturing process. Ten seconds on who you are, then move.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45 seconds here; aim to be done by 1:05.</a:t>
            </a:r>
          </a:p>
          <a:p/>
          <a:p>
            <a:r>
              <a:t>The constraint triangle: fast, cheap, good, pick two. In advanced magnetics the 'or' has been unusually tyrannical for four concrete reasons: the knowledge is not well distributed, there are few off-the-shelf components, the design software to create the functionality is missing, and prototyping is imprecise, expensive and slow. So teams settle for close-enough or abandon a differentiating design. That is the problem we remove.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Jony Ive standard, then the payload: advanced magnetics inside, controlling feel and haptics, precision, function, alignment, material reduction, footprint reduction, field control, and safety. Each is a design variable once magnetization can be placed precisely.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Expand the 'advanced magnetics inside' idea: haptics, alignment, field control all become design variables. Hold this thought; the demo proves it.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have come to expect products that delight the senses, and consumers are not getting less demanding. Magnetics should meet that bar too.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Transition: consumers are not about to get less demanding. Set up the new-era claim.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Enter the era of fast, cheap, and perfection, not pick two. Time is money; the talk shows how we get all three.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40 seconds here; aim to be done by 1:45.</a:t>
            </a:r>
          </a:p>
          <a:p/>
          <a:p>
            <a:r>
              <a:t>The thesis slide, say it slowly: design advanced multipole magnets in under a day, create functions and haptic control previously unachievable, prototype in under an hour, iterate the same day, final prototype in one day, even during a customer visit, all at manufacturing precision, at the cost of running the machine.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25 seconds here; aim to be done by 2:10.</a:t>
            </a:r>
          </a:p>
          <a:p/>
          <a:p>
            <a:r>
              <a:t>Seeing is believing, so take them on the journey. Meet Steve, an impatient engineer who must deliver a prototype fast and has not even met the customer yet. Everyone in the room knows Steve.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Steve's real design process: requirements, specs, design, simulate, prototype, test, clinic, iterate. Point to where weeks normally vanish, prototyping and iteration, which is exactly what we compress.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35 seconds here; aim to be done by 2:45.</a:t>
            </a:r>
          </a:p>
          <a:p/>
          <a:p>
            <a:r>
              <a:t>The initial customer meeting. Specs emerge live: an action-camera tripod mount, quick attach and detach, 20-detent indexing, high attachment force, strong shear strength, concentric self-alignment, under two inches wide, minimal magnetic material. Note how many are magnetization-pattern problems, not material problems.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Steve jumps into design in PolyVision, our design environment, where the pattern of magnetized regions is authored.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35 seconds here; aim to be done by 3:20.</a:t>
            </a:r>
          </a:p>
          <a:p/>
          <a:p>
            <a:r>
              <a:t>Step 1, PMCAD design: five minutes to a complete design with files for both the production tray and the magnetization, ANSYS-integration ready. Emphasize five minutes.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Optional simulation in ANSYS Maxwell before committing to custom base magnets: refine geometry, generate force diagrams, optimize grade, test novel designs. For this audience, stress that the workflow is simulation-coupled, not trial and error.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Make the production tray that holds the magnet blank during magnetization, the fixture that registers the part to the magnetizing head.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With a production tray and a PMCAD model, Steve is ready to write the prototype magnets.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40 seconds here; aim to be done by 4:00.</a:t>
            </a:r>
          </a:p>
          <a:p/>
          <a:p>
            <a:r>
              <a:t>This is the magnetization step, where a blank becomes a programmed multipole magnet. The video was removed for the static deck, so narrate what is happening: the magnetizing head writing the pattern. The technical how is in the dedicated section later.</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Stop wasting time and money: prototype multipole magnets in minutes with PolyVision. Reinforce design-to-magnet speed.</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40 seconds here; aim to be done by 4:40.</a:t>
            </a:r>
          </a:p>
          <a:p/>
          <a:p>
            <a:r>
              <a:t>Step 2, produce prototype magnets: 5 minutes design, 50 minutes optional tray printing, 2 minutes magnetization (12 seconds of actual process time), total 57 minutes to a prototype magnet. Let the 57 minutes land.</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57 minutes we can already ship a functional magnet pair, or go further and ship a functional prototype. Go for the gold.</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Printing the functional prototype around the magnets. Video removed, so narrate the print: we are assembling a working device, not just a magnet.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under two hours: a working prototype, ready for customer feedback. This is the headline number of the demo.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hours in, Steve is ready for a customer review, and can turn a requested revision in under an hour. The agility claim made concrete.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45 seconds here; aim to be done by 5:25.</a:t>
            </a:r>
          </a:p>
          <a:p/>
          <a:p>
            <a:r>
              <a:t>Engagement review, the whole loop on one slide: meeting and spec, PMCAD design 5 min, tray printing 50 min, magnetization 2 min, prototype under an hour, customer-requested change under an hour. In less than half a day: initial meeting to functional prototype to optimized final design. Pause; this is the emotional peak before the technical depth.</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25 seconds here; aim to be done by 8:55.</a:t>
            </a:r>
          </a:p>
          <a:p/>
          <a:p>
            <a:r>
              <a:t>Go see it for yourself: seeing is believing, and time is money. Point to Booth 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15 seconds here; aim to be done by 9:10.</a:t>
            </a:r>
          </a:p>
          <a:p/>
          <a:p>
            <a:r>
              <a:t>Close and contact. Invite questions and a booth visit.</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Transition from the demo to the engineering. You have seen the speed; here is the magnetics underneath it. Three slides: how maxels are written, the operating window, and the frontiers it opens.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50 seconds here; aim to be done by 6:15.</a:t>
            </a:r>
          </a:p>
          <a:p/>
          <a:p>
            <a:r>
              <a:t>Define a maxel: a printed magnetic pixel, a dipole with positive and negative poles, written by a magnetizing print head (US Patent 9,105,384 B2). Lean on the printing analogy. The key engineering point for this room: the function is encoded in the spatial pattern of maxels, so one material and one process yield many behaviors. Ties directly to the twelve-second magnetization step the audience just saw.</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45 seconds here; aim to be done by 7:00.</a:t>
            </a:r>
          </a:p>
          <a:p/>
          <a:p>
            <a:r>
              <a:t>Give the ranges as published figures (maxel size about 1 to 4 mm; tens to hundreds per magnet). The faster near-field falloff is a genuine property of short-wavelength surface patterns: higher spatial frequency decays faster with distance. Keep force claims qualitative here; if the room asks for exact pole pitch, field strength, or material grade, answer from your current spec sheet rather than this slide.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45 seconds here; aim to be done by 7:45.</a:t>
            </a:r>
          </a:p>
          <a:p/>
          <a:p>
            <a:r>
              <a:t>This is the intellectually strongest slide for an IEEE audience: the coding lineage from RF signal-correlation theory is the origin of the name correlated magnetics and of the tunable force-versus-distance behavior. Emphasize empirical design-space exploration with real parts, enabled by the minutes-long loop. The contactless coupling is a concrete circuit impossible with discrete magnets.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10-minute version: about 45 seconds here; aim to be done by 8:30.</a:t>
            </a:r>
          </a:p>
          <a:p/>
          <a:p>
            <a:r>
              <a:t>Frame these as open engineering frontiers, which an IEEE research audience will appreciate. Net-shape and injection-molded magnets extend the geometry envelope; customizable sensors and contactless gears are active directions; rare-earth reduction is both a design goal and a supply-chain hedge. Then hand to the booth close.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7" y="6007608"/>
            <a:ext cx="2180066" cy="365125"/>
          </a:xfrm>
        </p:spPr>
        <p:txBody>
          <a:bodyPr/>
          <a:lstStyle/>
          <a:p>
            <a:fld id="{53BEF823-48A5-43FC-BE03-E79964288B41}" type="datetimeFigureOut">
              <a:rPr lang="en-US" smtClean="0"/>
              <a:t>10/30/2026</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a:t>
            </a:fld>
            <a:endParaRPr lang="en-US" dirty="0"/>
          </a:p>
        </p:txBody>
      </p:sp>
      <p:pic>
        <p:nvPicPr>
          <p:cNvPr id="7" name="Picture 2" descr="Correlated Magnetics">
            <a:extLst>
              <a:ext uri="{FF2B5EF4-FFF2-40B4-BE49-F238E27FC236}">
                <a16:creationId xmlns:a16="http://schemas.microsoft.com/office/drawing/2014/main" id="{090E46E3-5E6E-0976-7DAC-EDCEA003A0A1}"/>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r="80367"/>
          <a:stretch/>
        </p:blipFill>
        <p:spPr bwMode="auto">
          <a:xfrm>
            <a:off x="10466427" y="5260886"/>
            <a:ext cx="1668033" cy="149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69260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4264320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983394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55173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651496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695865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909920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2346541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2069139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4046677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10/30/2026</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93866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B0F21-3BFA-53A7-BD5E-BFFAF30337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EA0E07-C6A0-4A00-25BC-366BABF44A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3BB45E-57FD-6B0B-8A68-79F403D5F401}"/>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B3F66553-03AD-5003-AC05-534054347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B1DF0B-B5FB-9E1C-E8B4-8EADE98540D9}"/>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3296897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D9A44-B7EF-5714-8D71-88ECEF1395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ACB2DF-DE56-D2AA-CA43-4CE9C704F1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639390-2267-EB10-033D-EEB3054F3970}"/>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1C7BA2CD-E6B7-254C-A6EF-8500547202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38BC4-B56A-626B-941E-F923C15D5007}"/>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705524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FBD8C-1D56-CAFC-443C-ECA914AB6B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D75E39-47D2-C77A-D284-51AA8AD4AF8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FC859F-7ED4-FEEE-05E8-8AAF1C5A2CF0}"/>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B12D9206-3FF4-41D2-3494-922A3465BD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81563B-E040-8D96-B6D6-DDE6D3E152D8}"/>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1082089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41E04-2788-F092-67CC-BCEBDEF4F9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115DC9-7515-905E-0815-C83376B20F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086B12-6AAC-B7B6-0091-3FB948C409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8AB034-2516-FBDA-A245-4F6DE28F7AD7}"/>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6" name="Footer Placeholder 5">
            <a:extLst>
              <a:ext uri="{FF2B5EF4-FFF2-40B4-BE49-F238E27FC236}">
                <a16:creationId xmlns:a16="http://schemas.microsoft.com/office/drawing/2014/main" id="{3B744614-9D86-7FA2-0AAC-DFF5C2F866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4172A5-08FE-F928-A086-F0FDD7C871DD}"/>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30702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85D6D-753C-7769-A758-9AE4F9E9DC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4EACD7-CDAD-96C1-672C-E7ACE207D7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673AC5-85D2-56F5-9150-55777C00BA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458276-75FD-469C-6386-CAE4439D11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FC9F6C-412F-8C41-DB1B-7C19DBA8B5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783551-BB28-A418-A027-3E5AF4640C65}"/>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8" name="Footer Placeholder 7">
            <a:extLst>
              <a:ext uri="{FF2B5EF4-FFF2-40B4-BE49-F238E27FC236}">
                <a16:creationId xmlns:a16="http://schemas.microsoft.com/office/drawing/2014/main" id="{C34945F9-E0FE-B1F6-5E42-46C08CB637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DD3092-5911-7945-BF8B-3D6A2E9DC866}"/>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2123815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4D587-AB85-6762-A325-92A0A62942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016591-1DDB-F3C4-BECF-7799D8AD5D19}"/>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4" name="Footer Placeholder 3">
            <a:extLst>
              <a:ext uri="{FF2B5EF4-FFF2-40B4-BE49-F238E27FC236}">
                <a16:creationId xmlns:a16="http://schemas.microsoft.com/office/drawing/2014/main" id="{32537669-C7CB-D7F6-199C-AAD75E453D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13B0DD-700F-F4E5-18DF-AA368F2290A4}"/>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2179326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D1BD4-DC63-0C34-6B26-AB86B4652139}"/>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3" name="Footer Placeholder 2">
            <a:extLst>
              <a:ext uri="{FF2B5EF4-FFF2-40B4-BE49-F238E27FC236}">
                <a16:creationId xmlns:a16="http://schemas.microsoft.com/office/drawing/2014/main" id="{0B1F8D0A-1053-D8AA-79D4-C5987D41E8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3A0B3E-1185-0FEB-B37C-ACCA9E5C9F2E}"/>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1132008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EA236-6DCD-7D53-BDFF-B09B9CE076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57C4AD-AB1D-5113-3BD9-1ED7A4CED7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11EF3D-9A57-0DF4-ADCA-1EB9D72360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05FD93-ABD2-3725-F919-273FB487BE96}"/>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6" name="Footer Placeholder 5">
            <a:extLst>
              <a:ext uri="{FF2B5EF4-FFF2-40B4-BE49-F238E27FC236}">
                <a16:creationId xmlns:a16="http://schemas.microsoft.com/office/drawing/2014/main" id="{DE3B1B42-4243-5C3D-69C7-9C9E9A8CEF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0E877B-B09C-0A09-356A-51F5311FB824}"/>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31233066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11CF5-EACB-91E0-CB2E-073217435C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086EA-1E9F-9295-01E1-7EEAA9D61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E262F6-7FA3-8AC3-7BAA-295A90622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37CAD5-7F6D-8671-3D35-86E0890B6083}"/>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6" name="Footer Placeholder 5">
            <a:extLst>
              <a:ext uri="{FF2B5EF4-FFF2-40B4-BE49-F238E27FC236}">
                <a16:creationId xmlns:a16="http://schemas.microsoft.com/office/drawing/2014/main" id="{6F446D92-A53D-9704-C677-2567B18F84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8FC279-A6DC-B64F-9937-F0A63ED521A4}"/>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11801786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985D8-C3E3-662B-7D56-8FBCC85061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23E355-244F-8293-C70E-8910434DAE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752581-4CC8-6A36-6B5B-122016C110D4}"/>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16816782-E01B-4F3B-96D9-3C130F22FF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E4E0AF-6F17-A696-444C-5A80AF6C523C}"/>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1810773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B19184-2A42-F27E-C6CB-1AACAD5EA7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A194F2-1F98-5D07-CD16-C13FD29BE3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1BF439-E59B-8266-1C4A-74322C9E9F60}"/>
              </a:ext>
            </a:extLst>
          </p:cNvPr>
          <p:cNvSpPr>
            <a:spLocks noGrp="1"/>
          </p:cNvSpPr>
          <p:nvPr>
            <p:ph type="dt" sz="half" idx="10"/>
          </p:nvPr>
        </p:nvSpPr>
        <p:spPr/>
        <p:txBody>
          <a:body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E4A6AD9B-9928-C742-B421-F08CAE1366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B52DBB-B026-F70A-ACAC-4D7EA0E051AE}"/>
              </a:ext>
            </a:extLst>
          </p:cNvPr>
          <p:cNvSpPr>
            <a:spLocks noGrp="1"/>
          </p:cNvSpPr>
          <p:nvPr>
            <p:ph type="sldNum" sz="quarter" idx="12"/>
          </p:nvPr>
        </p:nvSpPr>
        <p:spPr/>
        <p:txBody>
          <a:bodyPr/>
          <a:lstStyle/>
          <a:p>
            <a:fld id="{F8D763E9-CD0B-405A-8235-B96881775575}" type="slidenum">
              <a:rPr lang="en-US" smtClean="0"/>
              <a:t>‹#›</a:t>
            </a:fld>
            <a:endParaRPr lang="en-US"/>
          </a:p>
        </p:txBody>
      </p:sp>
    </p:spTree>
    <p:extLst>
      <p:ext uri="{BB962C8B-B14F-4D97-AF65-F5344CB8AC3E}">
        <p14:creationId xmlns:p14="http://schemas.microsoft.com/office/powerpoint/2010/main" val="14732999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7551-93CA-0971-F5B9-A13B1F046D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AC45B2-E9A3-82CA-EC35-978A6BDA00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93B5EC-0910-384A-BA25-2697C681B6E5}"/>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83A668E9-A937-4132-04AF-E8CECF11A3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E4BEE7-1FBB-381E-C7C6-8CC05A5B40CD}"/>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3101469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97A9-E5AA-DF13-10A1-B9CE7DF260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CF46ED-DF74-01DF-82DF-AEE6604833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5C6319-E10B-BF38-031C-B6891B74290F}"/>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5FA79706-7D62-8C44-7D4E-0B66C1E9F0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BF9B40-CA65-7244-19BB-B719C7CE5C86}"/>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24272459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44B28-5448-20D8-E7C9-E87716C6FD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3CAC3C-B64E-45A7-2F93-AF2ACDBA8E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7BA96A-2E36-38E5-C8A4-245E35223B1B}"/>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0D1382C2-888F-971B-883F-547E6D4D7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707D89-CD58-7D2B-DCC2-B65829A82BE3}"/>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2024626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034A5-D10A-C426-E3FF-79E8BA42C5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ED32CD-B2B0-D840-9ECE-070E83B2CC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95DC60-D7C6-99C0-1AC9-6B27B63D74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86F66E-AEDA-9973-FA8B-06438A2C2882}"/>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6" name="Footer Placeholder 5">
            <a:extLst>
              <a:ext uri="{FF2B5EF4-FFF2-40B4-BE49-F238E27FC236}">
                <a16:creationId xmlns:a16="http://schemas.microsoft.com/office/drawing/2014/main" id="{67F36B2C-F612-54E2-966D-B819FB4FCB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FAAD14-0878-EBA3-4BD2-AAC3135AD389}"/>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366628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5041D-AE5F-7E8E-CF8E-55BB6CE837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8BA956-D22A-EA5F-AE46-1E290B095E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EBEE2D-D7AC-6A93-624C-9B36D5176F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FA2E47-DBD8-633A-BBF0-281C310DBD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200AED-B555-35D4-9E0E-AD9AF71B65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9A5749-8E58-EC39-0C3D-D75A515B7E5B}"/>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8" name="Footer Placeholder 7">
            <a:extLst>
              <a:ext uri="{FF2B5EF4-FFF2-40B4-BE49-F238E27FC236}">
                <a16:creationId xmlns:a16="http://schemas.microsoft.com/office/drawing/2014/main" id="{DE49EEFC-9081-7F08-4665-32A387C502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008F7A-924F-FAE6-C95F-F40A382166C1}"/>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34964997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A457A-658A-CE67-BF2C-A7A455E91A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8FAD36-DAC6-D2A5-C6F0-CD42275167C0}"/>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4" name="Footer Placeholder 3">
            <a:extLst>
              <a:ext uri="{FF2B5EF4-FFF2-40B4-BE49-F238E27FC236}">
                <a16:creationId xmlns:a16="http://schemas.microsoft.com/office/drawing/2014/main" id="{E075C1D9-3E1E-A206-6999-3786376CB7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2FBBF6-AB37-FBF9-5A52-D02C304A7595}"/>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7051784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247071-0960-4A8E-06FE-8D5EAB9C2256}"/>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3" name="Footer Placeholder 2">
            <a:extLst>
              <a:ext uri="{FF2B5EF4-FFF2-40B4-BE49-F238E27FC236}">
                <a16:creationId xmlns:a16="http://schemas.microsoft.com/office/drawing/2014/main" id="{E653FF6C-2037-17C5-0AB6-3C0F71BB4B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FA964E-4F23-705C-2262-A2D20647AF13}"/>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566707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B85C-0B26-E496-0F74-99A886059D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5B5E33-A520-0DBE-E441-6021D85180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81B294-E06D-A136-8900-594E67E2D8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C01796-5A0C-D29A-F1BB-7EE1E0C8F28C}"/>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6" name="Footer Placeholder 5">
            <a:extLst>
              <a:ext uri="{FF2B5EF4-FFF2-40B4-BE49-F238E27FC236}">
                <a16:creationId xmlns:a16="http://schemas.microsoft.com/office/drawing/2014/main" id="{0ADBDFD1-CEC3-4603-C6C8-F901C0C47C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40AAC6-96F9-A415-5DF3-72A037DF9C93}"/>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3936707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A9E78-56B9-F5E8-D020-4E58626395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F41C4C-576E-D7EA-F994-6DBE29F927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6479E1-9851-D340-2374-52AFDE9BBB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6FFBF5-2F4B-17AB-7456-4E5630A14C7C}"/>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6" name="Footer Placeholder 5">
            <a:extLst>
              <a:ext uri="{FF2B5EF4-FFF2-40B4-BE49-F238E27FC236}">
                <a16:creationId xmlns:a16="http://schemas.microsoft.com/office/drawing/2014/main" id="{29678677-9806-52AC-F294-747BA1CD54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570698-2EBC-242B-72A3-8EC6958F1065}"/>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19617818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9A21-6460-3A0F-F072-226BA15505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FCE4E5-FEAE-E67C-FD44-F7F47B9996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15E4F8-A8B2-D74C-BFBF-9D865A4210A9}"/>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530F830B-2433-3817-E281-B919AD75C4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54617-69A4-CC08-AB8C-467D9497BBC6}"/>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11150970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1B731E-4B2F-979F-FEE9-9709602F06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A39B6B-FD63-5931-80C5-12F628BBE9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26FB64-B06F-F074-3F5A-FAF8DDA0B935}"/>
              </a:ext>
            </a:extLst>
          </p:cNvPr>
          <p:cNvSpPr>
            <a:spLocks noGrp="1"/>
          </p:cNvSpPr>
          <p:nvPr>
            <p:ph type="dt" sz="half" idx="10"/>
          </p:nvPr>
        </p:nvSpPr>
        <p:spPr/>
        <p:txBody>
          <a:body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DD81B1DE-2361-C93D-7D18-90ACED167F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AC0FE2-EC46-E4CD-060B-722D6DB06008}"/>
              </a:ext>
            </a:extLst>
          </p:cNvPr>
          <p:cNvSpPr>
            <a:spLocks noGrp="1"/>
          </p:cNvSpPr>
          <p:nvPr>
            <p:ph type="sldNum" sz="quarter" idx="12"/>
          </p:nvPr>
        </p:nvSpPr>
        <p:spPr/>
        <p:txBody>
          <a:bodyPr/>
          <a:lstStyle/>
          <a:p>
            <a:fld id="{8407B44A-561B-4BD5-9B37-30005ACC70EC}" type="slidenum">
              <a:rPr lang="en-US" smtClean="0"/>
              <a:t>‹#›</a:t>
            </a:fld>
            <a:endParaRPr lang="en-US"/>
          </a:p>
        </p:txBody>
      </p:sp>
    </p:spTree>
    <p:extLst>
      <p:ext uri="{BB962C8B-B14F-4D97-AF65-F5344CB8AC3E}">
        <p14:creationId xmlns:p14="http://schemas.microsoft.com/office/powerpoint/2010/main" val="162656174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2785839"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10/30/2026</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0029473" y="6427486"/>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a:t>
            </a:fld>
            <a:endParaRPr lang="en-US" dirty="0"/>
          </a:p>
        </p:txBody>
      </p:sp>
      <p:pic>
        <p:nvPicPr>
          <p:cNvPr id="7" name="Picture 2" descr="Correlated Magnetics">
            <a:extLst>
              <a:ext uri="{FF2B5EF4-FFF2-40B4-BE49-F238E27FC236}">
                <a16:creationId xmlns:a16="http://schemas.microsoft.com/office/drawing/2014/main" id="{0F18B1A2-8C69-A7E8-2A3C-37906F4B23D2}"/>
              </a:ext>
            </a:extLst>
          </p:cNvPr>
          <p:cNvPicPr>
            <a:picLocks noChangeAspect="1" noChangeArrowheads="1"/>
          </p:cNvPicPr>
          <p:nvPr userDrawn="1"/>
        </p:nvPicPr>
        <p:blipFill rotWithShape="1">
          <a:blip r:embed="rId13">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54928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AC0913-6FED-84EA-1A82-BFF81F7EC3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2A8AA3-1E49-4704-DDC2-243AFB727A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905ECA-4977-1465-F91B-12A09C74DA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FBB2EC-CFFA-4D5D-8F5D-9C45448C8C08}" type="datetimeFigureOut">
              <a:rPr lang="en-US" smtClean="0"/>
              <a:t>10/30/2026</a:t>
            </a:fld>
            <a:endParaRPr lang="en-US"/>
          </a:p>
        </p:txBody>
      </p:sp>
      <p:sp>
        <p:nvSpPr>
          <p:cNvPr id="5" name="Footer Placeholder 4">
            <a:extLst>
              <a:ext uri="{FF2B5EF4-FFF2-40B4-BE49-F238E27FC236}">
                <a16:creationId xmlns:a16="http://schemas.microsoft.com/office/drawing/2014/main" id="{E3DCCA6D-F5B7-86F7-81F0-A9B54B1AE1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3B29E88-28AB-86C0-4924-58AC3E3384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D763E9-CD0B-405A-8235-B96881775575}" type="slidenum">
              <a:rPr lang="en-US" smtClean="0"/>
              <a:t>‹#›</a:t>
            </a:fld>
            <a:endParaRPr lang="en-US"/>
          </a:p>
        </p:txBody>
      </p:sp>
    </p:spTree>
    <p:extLst>
      <p:ext uri="{BB962C8B-B14F-4D97-AF65-F5344CB8AC3E}">
        <p14:creationId xmlns:p14="http://schemas.microsoft.com/office/powerpoint/2010/main" val="25581899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B23170-A955-4132-8DDF-4F01C17DDC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E83D82-71D7-A265-CF11-08DBE7016C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9626D-54FE-C716-E04D-9A3A9FF787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054B70-1341-4F22-BD0E-60F66BB69610}" type="datetimeFigureOut">
              <a:rPr lang="en-US" smtClean="0"/>
              <a:t>10/30/2026</a:t>
            </a:fld>
            <a:endParaRPr lang="en-US"/>
          </a:p>
        </p:txBody>
      </p:sp>
      <p:sp>
        <p:nvSpPr>
          <p:cNvPr id="5" name="Footer Placeholder 4">
            <a:extLst>
              <a:ext uri="{FF2B5EF4-FFF2-40B4-BE49-F238E27FC236}">
                <a16:creationId xmlns:a16="http://schemas.microsoft.com/office/drawing/2014/main" id="{8F401539-C95C-37AE-5981-CF228CDB78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9E7B0E-A2C1-78F1-4D16-93B5C6EE5AA6}"/>
              </a:ext>
            </a:extLst>
          </p:cNvPr>
          <p:cNvSpPr>
            <a:spLocks noGrp="1"/>
          </p:cNvSpPr>
          <p:nvPr>
            <p:ph type="sldNum" sz="quarter" idx="4"/>
          </p:nvPr>
        </p:nvSpPr>
        <p:spPr>
          <a:xfrm>
            <a:off x="8610600" y="6356350"/>
            <a:ext cx="203096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7B44A-561B-4BD5-9B37-30005ACC70EC}" type="slidenum">
              <a:rPr lang="en-US" smtClean="0"/>
              <a:t>‹#›</a:t>
            </a:fld>
            <a:endParaRPr lang="en-US"/>
          </a:p>
        </p:txBody>
      </p:sp>
      <p:pic>
        <p:nvPicPr>
          <p:cNvPr id="8" name="Picture 7" descr="Logo&#10;&#10;Description automatically generated">
            <a:extLst>
              <a:ext uri="{FF2B5EF4-FFF2-40B4-BE49-F238E27FC236}">
                <a16:creationId xmlns:a16="http://schemas.microsoft.com/office/drawing/2014/main" id="{FC761760-BD0F-967A-D9AA-1ADFE3FAAFE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655559" y="6311900"/>
            <a:ext cx="1396482" cy="464905"/>
          </a:xfrm>
          <a:prstGeom prst="rect">
            <a:avLst/>
          </a:prstGeom>
        </p:spPr>
      </p:pic>
    </p:spTree>
    <p:extLst>
      <p:ext uri="{BB962C8B-B14F-4D97-AF65-F5344CB8AC3E}">
        <p14:creationId xmlns:p14="http://schemas.microsoft.com/office/powerpoint/2010/main" val="181556131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microsoft.com/office/2007/relationships/hdphoto" Target="../media/hdphoto1.wdp"/><Relationship Id="rId4" Type="http://schemas.openxmlformats.org/officeDocument/2006/relationships/image" Target="../media/image4.png"/><Relationship Id="rId5" Type="http://schemas.openxmlformats.org/officeDocument/2006/relationships/notesSlide" Target="../notesSlides/notesSlide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microsoft.com/office/2007/relationships/hdphoto" Target="../media/hdphoto2.wdp"/><Relationship Id="rId9" Type="http://schemas.openxmlformats.org/officeDocument/2006/relationships/image" Target="../media/image10.png"/><Relationship Id="rId10"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notesSlide" Target="../notesSlides/not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2.png"/><Relationship Id="rId4" Type="http://schemas.microsoft.com/office/2007/relationships/hdphoto" Target="../media/hdphoto3.wdp"/><Relationship Id="rId5" Type="http://schemas.openxmlformats.org/officeDocument/2006/relationships/image" Target="../media/image13.png"/><Relationship Id="rId6"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microsoft.com/office/2007/relationships/hdphoto" Target="../media/hdphoto4.wdp"/><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png"/><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 Id="rId9" Type="http://schemas.openxmlformats.org/officeDocument/2006/relationships/image" Target="../media/image27.jpeg"/><Relationship Id="rId10" Type="http://schemas.openxmlformats.org/officeDocument/2006/relationships/image" Target="../media/image28.png"/><Relationship Id="rId1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microsoft.com/office/2007/relationships/hdphoto" Target="../media/hdphoto5.wdp"/><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 Id="rId3" Type="http://schemas.openxmlformats.org/officeDocument/2006/relationships/hyperlink" Target="https://unsplash.com/@meghankix?utm_content=creditCopyText&amp;utm_medium=referral&amp;utm_source=unsplash" TargetMode="External"/><Relationship Id="rId4" Type="http://schemas.openxmlformats.org/officeDocument/2006/relationships/hyperlink" Target="https://unsplash.com/photos/a-close-up-of-a-clock-with-a-red-second-hand-Bn3GRSXWp3A?utm_content=creditCopyText&amp;utm_medium=referral&amp;utm_source=unsplash" TargetMode="External"/><Relationship Id="rId5" Type="http://schemas.openxmlformats.org/officeDocument/2006/relationships/image" Target="../media/image31.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jpeg"/><Relationship Id="rId3" Type="http://schemas.openxmlformats.org/officeDocument/2006/relationships/hyperlink" Target="https://unsplash.com/@akramhuseyn?utm_content=creditCopyText&amp;utm_medium=referral&amp;utm_source=unsplash" TargetMode="External"/><Relationship Id="rId4" Type="http://schemas.openxmlformats.org/officeDocument/2006/relationships/hyperlink" Target="https://unsplash.com/photos/white-analog-wall-clock-at-11-00-f3nGngsnp3A?utm_content=creditCopyText&amp;utm_medium=referral&amp;utm_source=unsplash" TargetMode="External"/><Relationship Id="rId5" Type="http://schemas.openxmlformats.org/officeDocument/2006/relationships/image" Target="../media/image33.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jpeg"/><Relationship Id="rId3" Type="http://schemas.openxmlformats.org/officeDocument/2006/relationships/hyperlink" Target="https://unsplash.com/@wesleyphotography?utm_content=creditCopyText&amp;utm_medium=referral&amp;utm_source=unsplash" TargetMode="External"/><Relationship Id="rId4" Type="http://schemas.openxmlformats.org/officeDocument/2006/relationships/hyperlink" Target="https://unsplash.com/photos/medical-eye-test-0are122T4ho?utm_content=creditCopyText&amp;utm_medium=referral&amp;utm_source=unsplash" TargetMode="External"/><Relationship Id="rId5" Type="http://schemas.openxmlformats.org/officeDocument/2006/relationships/image" Target="../media/image35.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2.jpeg"/><Relationship Id="rId3" Type="http://schemas.openxmlformats.org/officeDocument/2006/relationships/image" Target="../media/image1.png"/><Relationship Id="rId4" Type="http://schemas.openxmlformats.org/officeDocument/2006/relationships/hyperlink" Target="https://unsplash.com/@akramhuseyn?utm_content=creditCopyText&amp;utm_medium=referral&amp;utm_source=unsplash" TargetMode="External"/><Relationship Id="rId5" Type="http://schemas.openxmlformats.org/officeDocument/2006/relationships/hyperlink" Target="https://unsplash.com/photos/white-analog-wall-clock-at-11-00-f3nGngsnp3A?utm_content=creditCopyText&amp;utm_medium=referral&amp;utm_source=unsplash" TargetMode="Externa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6.png"/><Relationship Id="rId3" Type="http://schemas.microsoft.com/office/2007/relationships/hdphoto" Target="../media/hdphoto6.wdp"/><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39.png"/><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0.png"/><Relationship Id="rId3" Type="http://schemas.microsoft.com/office/2007/relationships/hdphoto" Target="../media/hdphoto7.wdp"/><Relationship Id="rId4" Type="http://schemas.openxmlformats.org/officeDocument/2006/relationships/image" Target="../media/image32.jpeg"/><Relationship Id="rId5" Type="http://schemas.openxmlformats.org/officeDocument/2006/relationships/image" Target="../media/image41.png"/><Relationship Id="rId6" Type="http://schemas.microsoft.com/office/2007/relationships/hdphoto" Target="../media/hdphoto8.wdp"/><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png"/><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png"/><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45.png"/><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6.jpeg"/><Relationship Id="rId3" Type="http://schemas.openxmlformats.org/officeDocument/2006/relationships/image" Target="../media/image47.png"/><Relationship Id="rId4" Type="http://schemas.microsoft.com/office/2007/relationships/hdphoto" Target="../media/hdphoto9.wdp"/><Relationship Id="rId5" Type="http://schemas.openxmlformats.org/officeDocument/2006/relationships/image" Target="../media/image41.png"/><Relationship Id="rId6" Type="http://schemas.microsoft.com/office/2007/relationships/hdphoto" Target="../media/hdphoto8.wdp"/><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png"/><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48.png"/><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0.png"/><Relationship Id="rId3" Type="http://schemas.microsoft.com/office/2007/relationships/hdphoto" Target="../media/hdphoto7.wdp"/><Relationship Id="rId4" Type="http://schemas.openxmlformats.org/officeDocument/2006/relationships/image" Target="../media/image32.jpeg"/><Relationship Id="rId5" Type="http://schemas.openxmlformats.org/officeDocument/2006/relationships/image" Target="../media/image52.png"/><Relationship Id="rId6" Type="http://schemas.openxmlformats.org/officeDocument/2006/relationships/image" Target="../media/image41.png"/><Relationship Id="rId7" Type="http://schemas.microsoft.com/office/2007/relationships/hdphoto" Target="../media/hdphoto8.wdp"/><Relationship Id="rId8" Type="http://schemas.openxmlformats.org/officeDocument/2006/relationships/image" Target="../media/image10.png"/><Relationship Id="rId9" Type="http://schemas.openxmlformats.org/officeDocument/2006/relationships/image" Target="../media/image11.png"/><Relationship Id="rId10" Type="http://schemas.openxmlformats.org/officeDocument/2006/relationships/image" Target="../media/image1.png"/><Relationship Id="rId11"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3.jpe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54.png"/><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5.png"/><Relationship Id="rId3" Type="http://schemas.openxmlformats.org/officeDocument/2006/relationships/image" Target="../media/image52.png"/><Relationship Id="rId4" Type="http://schemas.openxmlformats.org/officeDocument/2006/relationships/image" Target="../media/image41.png"/><Relationship Id="rId5" Type="http://schemas.microsoft.com/office/2007/relationships/hdphoto" Target="../media/hdphoto8.wdp"/><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png"/><Relationship Id="rId9"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6.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png"/><Relationship Id="rId6" Type="http://schemas.openxmlformats.org/officeDocument/2006/relationships/image" Target="../media/image57.png"/><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8.jpe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png"/><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jpeg"/><Relationship Id="rId3" Type="http://schemas.openxmlformats.org/officeDocument/2006/relationships/hyperlink" Target="https://unsplash.com/@abbat?utm_content=creditCopyText&amp;utm_medium=referral&amp;utm_source=unsplash" TargetMode="External"/><Relationship Id="rId4" Type="http://schemas.openxmlformats.org/officeDocument/2006/relationships/hyperlink" Target="https://unsplash.com/photos/persons-eye-in-close-up-photography-MjTUbkC12qg?utm_content=creditCopyText&amp;utm_medium=referral&amp;utm_source=unsplash" TargetMode="External"/><Relationship Id="rId5" Type="http://schemas.openxmlformats.org/officeDocument/2006/relationships/image" Target="../media/image60.png"/><Relationship Id="rId6" Type="http://schemas.openxmlformats.org/officeDocument/2006/relationships/image" Target="../media/image1.png"/><Relationship Id="rId7"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1.jpeg"/><Relationship Id="rId3" Type="http://schemas.openxmlformats.org/officeDocument/2006/relationships/image" Target="../media/image62.png"/><Relationship Id="rId4" Type="http://schemas.openxmlformats.org/officeDocument/2006/relationships/image" Target="../media/image60.png"/><Relationship Id="rId5" Type="http://schemas.openxmlformats.org/officeDocument/2006/relationships/image" Target="../media/image63.png"/><Relationship Id="rId6" Type="http://schemas.openxmlformats.org/officeDocument/2006/relationships/image" Target="../media/image64.jpeg"/><Relationship Id="rId7"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show="1">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n abstract genetic concept">
            <a:extLst>
              <a:ext uri="{FF2B5EF4-FFF2-40B4-BE49-F238E27FC236}">
                <a16:creationId xmlns:a16="http://schemas.microsoft.com/office/drawing/2014/main" id="{5447A901-004B-9137-0F9C-651EC06EDD45}"/>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l="369" t="3505" r="16621" b="-64"/>
          <a:stretch/>
        </p:blipFill>
        <p:spPr>
          <a:xfrm>
            <a:off x="0" y="4549"/>
            <a:ext cx="5910943" cy="6857990"/>
          </a:xfrm>
          <a:prstGeom prst="rect">
            <a:avLst/>
          </a:prstGeom>
        </p:spPr>
      </p:pic>
      <p:sp>
        <p:nvSpPr>
          <p:cNvPr id="11"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grpSp>
        <p:nvGrpSpPr>
          <p:cNvPr id="14" name="Group 13">
            <a:extLst>
              <a:ext uri="{FF2B5EF4-FFF2-40B4-BE49-F238E27FC236}">
                <a16:creationId xmlns:a16="http://schemas.microsoft.com/office/drawing/2014/main" id="{C66A8163-19BC-ED2B-38E1-BD02FD9D8CC1}"/>
              </a:ext>
            </a:extLst>
          </p:cNvPr>
          <p:cNvGrpSpPr/>
          <p:nvPr/>
        </p:nvGrpSpPr>
        <p:grpSpPr>
          <a:xfrm>
            <a:off x="9068942" y="4850895"/>
            <a:ext cx="3005629" cy="2657379"/>
            <a:chOff x="9068942" y="4850895"/>
            <a:chExt cx="3005629" cy="2657379"/>
          </a:xfrm>
        </p:grpSpPr>
        <p:sp>
          <p:nvSpPr>
            <p:cNvPr id="3" name="Oval 2">
              <a:extLst>
                <a:ext uri="{FF2B5EF4-FFF2-40B4-BE49-F238E27FC236}">
                  <a16:creationId xmlns:a16="http://schemas.microsoft.com/office/drawing/2014/main" id="{C7740B70-3507-35CB-15D9-94B2FE11A41E}"/>
                </a:ext>
              </a:extLst>
            </p:cNvPr>
            <p:cNvSpPr/>
            <p:nvPr/>
          </p:nvSpPr>
          <p:spPr>
            <a:xfrm>
              <a:off x="11203862" y="4853461"/>
              <a:ext cx="843478" cy="819150"/>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FBADF8AF-A50B-8976-FBF0-A7CEB88874F0}"/>
                </a:ext>
              </a:extLst>
            </p:cNvPr>
            <p:cNvSpPr/>
            <p:nvPr/>
          </p:nvSpPr>
          <p:spPr>
            <a:xfrm>
              <a:off x="10132579" y="4850895"/>
              <a:ext cx="843478" cy="819150"/>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D25316C0-B7B2-9464-4663-8AF827317635}"/>
                </a:ext>
              </a:extLst>
            </p:cNvPr>
            <p:cNvSpPr/>
            <p:nvPr/>
          </p:nvSpPr>
          <p:spPr>
            <a:xfrm>
              <a:off x="9068942" y="6661743"/>
              <a:ext cx="843478" cy="819150"/>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9B6F969-5F36-3996-C341-3AA387429C10}"/>
                </a:ext>
              </a:extLst>
            </p:cNvPr>
            <p:cNvSpPr/>
            <p:nvPr/>
          </p:nvSpPr>
          <p:spPr>
            <a:xfrm>
              <a:off x="10691525" y="5749143"/>
              <a:ext cx="843478" cy="819150"/>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55C67AF-6C0D-08C5-C950-ECA18149D323}"/>
                </a:ext>
              </a:extLst>
            </p:cNvPr>
            <p:cNvSpPr/>
            <p:nvPr/>
          </p:nvSpPr>
          <p:spPr>
            <a:xfrm>
              <a:off x="9571699" y="5790876"/>
              <a:ext cx="843478" cy="819150"/>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3EAF0C4-7361-B405-3E23-357925976A5E}"/>
                </a:ext>
              </a:extLst>
            </p:cNvPr>
            <p:cNvSpPr/>
            <p:nvPr/>
          </p:nvSpPr>
          <p:spPr>
            <a:xfrm>
              <a:off x="11231093" y="6684100"/>
              <a:ext cx="843478" cy="819150"/>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1849369-0B73-AE32-E1BA-8E00D31364B5}"/>
                </a:ext>
              </a:extLst>
            </p:cNvPr>
            <p:cNvSpPr/>
            <p:nvPr/>
          </p:nvSpPr>
          <p:spPr>
            <a:xfrm>
              <a:off x="10144954" y="6689124"/>
              <a:ext cx="843478" cy="819150"/>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itle 1">
            <a:extLst>
              <a:ext uri="{FF2B5EF4-FFF2-40B4-BE49-F238E27FC236}">
                <a16:creationId xmlns:a16="http://schemas.microsoft.com/office/drawing/2014/main" id="{68C44ACC-6FAD-4E3D-F9E1-24388886FE09}"/>
              </a:ext>
            </a:extLst>
          </p:cNvPr>
          <p:cNvSpPr txBox="1">
            <a:spLocks/>
          </p:cNvSpPr>
          <p:nvPr/>
        </p:nvSpPr>
        <p:spPr>
          <a:xfrm>
            <a:off x="6421702" y="1508852"/>
            <a:ext cx="5732025" cy="373075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7200" i="1" kern="1200" spc="100" baseline="0">
                <a:solidFill>
                  <a:schemeClr val="tx1">
                    <a:lumMod val="85000"/>
                    <a:lumOff val="15000"/>
                  </a:schemeClr>
                </a:solidFill>
                <a:latin typeface="+mj-lt"/>
                <a:ea typeface="+mj-ea"/>
                <a:cs typeface="+mj-cs"/>
              </a:defRPr>
            </a:lvl1pPr>
          </a:lstStyle>
          <a:p>
            <a:r>
              <a:rPr lang="en-US" sz="4000" b="1" dirty="0">
                <a:solidFill>
                  <a:srgbClr val="FF0000"/>
                </a:solidFill>
                <a:effectLst/>
                <a:latin typeface="Arial" panose="020B0604020202020204" pitchFamily="34" charset="0"/>
              </a:rPr>
              <a:t>Accelerate</a:t>
            </a:r>
            <a:r>
              <a:rPr lang="en-US" sz="4000" b="1" i="0" dirty="0">
                <a:solidFill>
                  <a:schemeClr val="tx1"/>
                </a:solidFill>
                <a:effectLst/>
                <a:latin typeface="Arial" panose="020B0604020202020204" pitchFamily="34" charset="0"/>
              </a:rPr>
              <a:t> the scientific method with agile design of advanced magnetics</a:t>
            </a:r>
            <a:endParaRPr lang="en-US" sz="59500" i="0" dirty="0">
              <a:solidFill>
                <a:schemeClr val="tx1"/>
              </a:solidFill>
              <a:latin typeface="Arial" panose="020B0604020202020204" pitchFamily="34" charset="0"/>
              <a:cs typeface="Arial" panose="020B0604020202020204" pitchFamily="34" charset="0"/>
            </a:endParaRPr>
          </a:p>
        </p:txBody>
      </p:sp>
      <p:grpSp>
        <p:nvGrpSpPr>
          <p:cNvPr id="30" name="Group 29">
            <a:extLst>
              <a:ext uri="{FF2B5EF4-FFF2-40B4-BE49-F238E27FC236}">
                <a16:creationId xmlns:a16="http://schemas.microsoft.com/office/drawing/2014/main" id="{A70B9EE6-E46D-D431-8A1D-E71A876E75F5}"/>
              </a:ext>
            </a:extLst>
          </p:cNvPr>
          <p:cNvGrpSpPr/>
          <p:nvPr/>
        </p:nvGrpSpPr>
        <p:grpSpPr>
          <a:xfrm>
            <a:off x="308198" y="276434"/>
            <a:ext cx="5554921" cy="1084564"/>
            <a:chOff x="285659" y="1036273"/>
            <a:chExt cx="5554921" cy="1084564"/>
          </a:xfrm>
        </p:grpSpPr>
        <p:pic>
          <p:nvPicPr>
            <p:cNvPr id="31" name="Picture 2" descr="Correlated Magnetics">
              <a:extLst>
                <a:ext uri="{FF2B5EF4-FFF2-40B4-BE49-F238E27FC236}">
                  <a16:creationId xmlns:a16="http://schemas.microsoft.com/office/drawing/2014/main" id="{FDE68D1E-6204-305A-7DC9-6AF47D9193C4}"/>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orrelated Magnetics">
              <a:extLst>
                <a:ext uri="{FF2B5EF4-FFF2-40B4-BE49-F238E27FC236}">
                  <a16:creationId xmlns:a16="http://schemas.microsoft.com/office/drawing/2014/main" id="{8480EF63-B782-6828-8346-EE2C135D952B}"/>
                </a:ext>
              </a:extLst>
            </p:cNvPr>
            <p:cNvPicPr>
              <a:picLocks noChangeAspect="1" noChangeArrowheads="1"/>
            </p:cNvPicPr>
            <p:nvPr/>
          </p:nvPicPr>
          <p:blipFill rotWithShape="1">
            <a:blip r:embed="rId4"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164C24A-29F5-7320-CCA2-E59C6A7E55A0}"/>
                </a:ext>
              </a:extLst>
            </p:cNvPr>
            <p:cNvSpPr txBox="1"/>
            <p:nvPr/>
          </p:nvSpPr>
          <p:spPr>
            <a:xfrm>
              <a:off x="1371600" y="1813060"/>
              <a:ext cx="446898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710" normalizeH="0" baseline="0" noProof="0" dirty="0">
                  <a:ln>
                    <a:noFill/>
                  </a:ln>
                  <a:solidFill>
                    <a:srgbClr val="C95F67"/>
                  </a:solidFill>
                  <a:effectLst/>
                  <a:uLnTx/>
                  <a:uFillTx/>
                  <a:latin typeface="Arial" panose="020B0604020202020204" pitchFamily="34" charset="0"/>
                  <a:ea typeface="+mn-ea"/>
                  <a:cs typeface="Arial" panose="020B0604020202020204" pitchFamily="34" charset="0"/>
                </a:rPr>
                <a:t>CORRELATED MAGNETICS</a:t>
              </a:r>
            </a:p>
          </p:txBody>
        </p:sp>
      </p:grpSp>
      <p:sp>
        <p:nvSpPr>
          <p:cNvPr id="2" name="TextBox 1">
            <a:extLst>
              <a:ext uri="{FF2B5EF4-FFF2-40B4-BE49-F238E27FC236}">
                <a16:creationId xmlns:a16="http://schemas.microsoft.com/office/drawing/2014/main" id="{ED67D131-C1AB-7ACB-E7CC-866A548F337A}"/>
              </a:ext>
            </a:extLst>
          </p:cNvPr>
          <p:cNvSpPr txBox="1"/>
          <p:nvPr/>
        </p:nvSpPr>
        <p:spPr>
          <a:xfrm>
            <a:off x="9970629" y="4048556"/>
            <a:ext cx="1882310" cy="369332"/>
          </a:xfrm>
          <a:prstGeom prst="rect">
            <a:avLst/>
          </a:prstGeom>
          <a:noFill/>
        </p:spPr>
        <p:txBody>
          <a:bodyPr wrap="none" rtlCol="0">
            <a:spAutoFit/>
          </a:bodyPr>
          <a:lstStyle/>
          <a:p>
            <a:r>
              <a:rPr lang="en-US" dirty="0"/>
              <a:t>By: Tim Costello</a:t>
            </a:r>
          </a:p>
        </p:txBody>
      </p:sp>
    </p:spTree>
    <p:extLst>
      <p:ext uri="{BB962C8B-B14F-4D97-AF65-F5344CB8AC3E}">
        <p14:creationId xmlns:p14="http://schemas.microsoft.com/office/powerpoint/2010/main" val="585040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1026" name="Picture 2" descr="What Lies Ahead for the Automotive Industry in 2024 | WardsAuto">
            <a:extLst>
              <a:ext uri="{FF2B5EF4-FFF2-40B4-BE49-F238E27FC236}">
                <a16:creationId xmlns:a16="http://schemas.microsoft.com/office/drawing/2014/main" id="{F70B87F8-1964-130C-0670-84EE35E69AF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84270" y="2637325"/>
            <a:ext cx="6745542" cy="350452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28" name="Picture 4" descr="Applied Materials to Challenge ASML's Grip With New Machines - Bloomberg">
            <a:extLst>
              <a:ext uri="{FF2B5EF4-FFF2-40B4-BE49-F238E27FC236}">
                <a16:creationId xmlns:a16="http://schemas.microsoft.com/office/drawing/2014/main" id="{0093A361-B353-56C4-27AB-588BE2AF4CA3}"/>
              </a:ext>
            </a:extLst>
          </p:cNvPr>
          <p:cNvPicPr>
            <a:picLocks noChangeAspect="1" noChangeArrowheads="1"/>
          </p:cNvPicPr>
          <p:nvPr/>
        </p:nvPicPr>
        <p:blipFill>
          <a:blip r:embed="rId4"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6863767" y="2593441"/>
            <a:ext cx="4277679" cy="42452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G InstaView Door-in-Door Refrigerator | LG SIGNATURE">
            <a:extLst>
              <a:ext uri="{FF2B5EF4-FFF2-40B4-BE49-F238E27FC236}">
                <a16:creationId xmlns:a16="http://schemas.microsoft.com/office/drawing/2014/main" id="{FA4CEC57-64AE-2AF1-ED55-D840039035F1}"/>
              </a:ext>
            </a:extLst>
          </p:cNvPr>
          <p:cNvPicPr>
            <a:picLocks noChangeAspect="1" noChangeArrowheads="1"/>
          </p:cNvPicPr>
          <p:nvPr/>
        </p:nvPicPr>
        <p:blipFill rotWithShape="1">
          <a:blip r:embed="rId5" cstate="screen">
            <a:clrChange>
              <a:clrFrom>
                <a:srgbClr val="000000"/>
              </a:clrFrom>
              <a:clrTo>
                <a:srgbClr val="000000">
                  <a:alpha val="0"/>
                </a:srgbClr>
              </a:clrTo>
            </a:clrChange>
            <a:extLst>
              <a:ext uri="{28A0092B-C50C-407E-A947-70E740481C1C}">
                <a14:useLocalDpi xmlns:a14="http://schemas.microsoft.com/office/drawing/2010/main"/>
              </a:ext>
            </a:extLst>
          </a:blip>
          <a:srcRect l="37135" t="8400" r="31839" b="14638"/>
          <a:stretch/>
        </p:blipFill>
        <p:spPr bwMode="auto">
          <a:xfrm>
            <a:off x="843767" y="440499"/>
            <a:ext cx="1953067" cy="27254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0CEA318-5624-8AA9-BADB-A3317AB6E60B}"/>
              </a:ext>
            </a:extLst>
          </p:cNvPr>
          <p:cNvSpPr txBox="1"/>
          <p:nvPr/>
        </p:nvSpPr>
        <p:spPr>
          <a:xfrm>
            <a:off x="3242471" y="440499"/>
            <a:ext cx="8124340" cy="769441"/>
          </a:xfrm>
          <a:prstGeom prst="rect">
            <a:avLst/>
          </a:prstGeom>
          <a:noFill/>
        </p:spPr>
        <p:txBody>
          <a:bodyPr wrap="none" rtlCol="0">
            <a:spAutoFit/>
          </a:bodyPr>
          <a:lstStyle/>
          <a:p>
            <a:r>
              <a:rPr lang="en-US" sz="4400" dirty="0">
                <a:solidFill>
                  <a:schemeClr val="bg1"/>
                </a:solidFill>
                <a:latin typeface="Arial" panose="020B0604020202020204" pitchFamily="34" charset="0"/>
                <a:cs typeface="Arial" panose="020B0604020202020204" pitchFamily="34" charset="0"/>
              </a:rPr>
              <a:t>My Perspective and Experience</a:t>
            </a:r>
          </a:p>
        </p:txBody>
      </p:sp>
      <p:pic>
        <p:nvPicPr>
          <p:cNvPr id="1032" name="Picture 8" descr="Fixtures | Annapolis Kitchen and Bath">
            <a:extLst>
              <a:ext uri="{FF2B5EF4-FFF2-40B4-BE49-F238E27FC236}">
                <a16:creationId xmlns:a16="http://schemas.microsoft.com/office/drawing/2014/main" id="{BC9E474A-0813-60BB-FC31-B063AD7DD21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606043" y="1940694"/>
            <a:ext cx="1583352" cy="158335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avant Helps You Take Control of Your Home's Energy - Beyond Home Theater">
            <a:extLst>
              <a:ext uri="{FF2B5EF4-FFF2-40B4-BE49-F238E27FC236}">
                <a16:creationId xmlns:a16="http://schemas.microsoft.com/office/drawing/2014/main" id="{B67477C0-284E-8EF8-EC47-F03FE6EA2509}"/>
              </a:ext>
            </a:extLst>
          </p:cNvPr>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ackgroundRemoval t="10000" b="90000" l="67059" r="96340"/>
                    </a14:imgEffect>
                  </a14:imgLayer>
                </a14:imgProps>
              </a:ext>
              <a:ext uri="{28A0092B-C50C-407E-A947-70E740481C1C}">
                <a14:useLocalDpi xmlns:a14="http://schemas.microsoft.com/office/drawing/2010/main"/>
              </a:ext>
            </a:extLst>
          </a:blip>
          <a:srcRect l="63399"/>
          <a:stretch/>
        </p:blipFill>
        <p:spPr bwMode="auto">
          <a:xfrm>
            <a:off x="-179077" y="1803234"/>
            <a:ext cx="1785120" cy="3251531"/>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61ADDA8B-E312-B835-0D77-F8C11AE957F5}"/>
              </a:ext>
            </a:extLst>
          </p:cNvPr>
          <p:cNvGrpSpPr/>
          <p:nvPr/>
        </p:nvGrpSpPr>
        <p:grpSpPr>
          <a:xfrm>
            <a:off x="195942" y="6227092"/>
            <a:ext cx="2797194" cy="611599"/>
            <a:chOff x="285659" y="1036273"/>
            <a:chExt cx="5354371" cy="1247698"/>
          </a:xfrm>
        </p:grpSpPr>
        <p:pic>
          <p:nvPicPr>
            <p:cNvPr id="13" name="Picture 2" descr="Correlated Magnetics">
              <a:extLst>
                <a:ext uri="{FF2B5EF4-FFF2-40B4-BE49-F238E27FC236}">
                  <a16:creationId xmlns:a16="http://schemas.microsoft.com/office/drawing/2014/main" id="{BB30DD56-2AC0-B452-DAEB-D60B5A417118}"/>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orrelated Magnetics">
              <a:extLst>
                <a:ext uri="{FF2B5EF4-FFF2-40B4-BE49-F238E27FC236}">
                  <a16:creationId xmlns:a16="http://schemas.microsoft.com/office/drawing/2014/main" id="{78AAF0A0-EA7C-2593-B59E-BF6ADF66EEC7}"/>
                </a:ext>
              </a:extLst>
            </p:cNvPr>
            <p:cNvPicPr>
              <a:picLocks noChangeAspect="1" noChangeArrowheads="1"/>
            </p:cNvPicPr>
            <p:nvPr/>
          </p:nvPicPr>
          <p:blipFill rotWithShape="1">
            <a:blip r:embed="rId10"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18F831B-920A-C998-2520-DF361DCA2BE6}"/>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6" name="TextBox 15">
            <a:extLst>
              <a:ext uri="{FF2B5EF4-FFF2-40B4-BE49-F238E27FC236}">
                <a16:creationId xmlns:a16="http://schemas.microsoft.com/office/drawing/2014/main" id="{4E33C786-2715-D44A-5DE7-09C1B1D67591}"/>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spTree>
    <p:extLst>
      <p:ext uri="{BB962C8B-B14F-4D97-AF65-F5344CB8AC3E}">
        <p14:creationId xmlns:p14="http://schemas.microsoft.com/office/powerpoint/2010/main" val="278281100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1">
  <p:cSld>
    <p:bg>
      <p:bgPr>
        <a:solidFill>
          <a:schemeClr val="tx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40778689-A39A-89E4-C0F3-FFBD5CAC0C37}"/>
              </a:ext>
            </a:extLst>
          </p:cNvPr>
          <p:cNvSpPr/>
          <p:nvPr/>
        </p:nvSpPr>
        <p:spPr>
          <a:xfrm>
            <a:off x="1213797" y="1427400"/>
            <a:ext cx="2782469" cy="2872226"/>
          </a:xfrm>
          <a:prstGeom prst="ellipse">
            <a:avLst/>
          </a:prstGeom>
          <a:solidFill>
            <a:schemeClr val="accent1">
              <a:lumMod val="75000"/>
              <a:alpha val="67843"/>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088DE20-5AF6-0E8C-3435-AC20E504CF24}"/>
              </a:ext>
            </a:extLst>
          </p:cNvPr>
          <p:cNvSpPr/>
          <p:nvPr/>
        </p:nvSpPr>
        <p:spPr>
          <a:xfrm>
            <a:off x="2136613" y="2659450"/>
            <a:ext cx="2782469" cy="2872226"/>
          </a:xfrm>
          <a:prstGeom prst="ellipse">
            <a:avLst/>
          </a:prstGeom>
          <a:solidFill>
            <a:schemeClr val="accent5">
              <a:lumMod val="75000"/>
              <a:alpha val="67843"/>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321F98E-4350-0BAF-0366-7A585EE295CD}"/>
              </a:ext>
            </a:extLst>
          </p:cNvPr>
          <p:cNvSpPr/>
          <p:nvPr/>
        </p:nvSpPr>
        <p:spPr>
          <a:xfrm>
            <a:off x="2782676" y="1427400"/>
            <a:ext cx="2782469" cy="2872226"/>
          </a:xfrm>
          <a:prstGeom prst="ellipse">
            <a:avLst/>
          </a:prstGeom>
          <a:solidFill>
            <a:schemeClr val="accent3">
              <a:lumMod val="75000"/>
              <a:alpha val="67843"/>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9FC3A72-07A6-4838-EA48-BFEA28B2368D}"/>
              </a:ext>
            </a:extLst>
          </p:cNvPr>
          <p:cNvSpPr txBox="1"/>
          <p:nvPr/>
        </p:nvSpPr>
        <p:spPr>
          <a:xfrm>
            <a:off x="1263773" y="2428617"/>
            <a:ext cx="1468928" cy="461665"/>
          </a:xfrm>
          <a:prstGeom prst="rect">
            <a:avLst/>
          </a:prstGeom>
          <a:noFill/>
        </p:spPr>
        <p:txBody>
          <a:bodyPr wrap="none" rtlCol="0">
            <a:spAutoFit/>
          </a:bodyPr>
          <a:lstStyle/>
          <a:p>
            <a:r>
              <a:rPr lang="en-US" sz="2400" dirty="0">
                <a:solidFill>
                  <a:schemeClr val="bg1"/>
                </a:solidFill>
              </a:rPr>
              <a:t>Low Cost</a:t>
            </a:r>
          </a:p>
        </p:txBody>
      </p:sp>
      <p:sp>
        <p:nvSpPr>
          <p:cNvPr id="7" name="TextBox 6">
            <a:extLst>
              <a:ext uri="{FF2B5EF4-FFF2-40B4-BE49-F238E27FC236}">
                <a16:creationId xmlns:a16="http://schemas.microsoft.com/office/drawing/2014/main" id="{6A8BA782-0910-009A-9F57-84FBBBC7D083}"/>
              </a:ext>
            </a:extLst>
          </p:cNvPr>
          <p:cNvSpPr txBox="1"/>
          <p:nvPr/>
        </p:nvSpPr>
        <p:spPr>
          <a:xfrm>
            <a:off x="4409610" y="2450120"/>
            <a:ext cx="742191" cy="461665"/>
          </a:xfrm>
          <a:prstGeom prst="rect">
            <a:avLst/>
          </a:prstGeom>
          <a:noFill/>
        </p:spPr>
        <p:txBody>
          <a:bodyPr wrap="none" rtlCol="0">
            <a:spAutoFit/>
          </a:bodyPr>
          <a:lstStyle/>
          <a:p>
            <a:r>
              <a:rPr lang="en-US" sz="2400" dirty="0">
                <a:solidFill>
                  <a:schemeClr val="bg1"/>
                </a:solidFill>
              </a:rPr>
              <a:t>Fast</a:t>
            </a:r>
          </a:p>
        </p:txBody>
      </p:sp>
      <p:sp>
        <p:nvSpPr>
          <p:cNvPr id="8" name="TextBox 7">
            <a:extLst>
              <a:ext uri="{FF2B5EF4-FFF2-40B4-BE49-F238E27FC236}">
                <a16:creationId xmlns:a16="http://schemas.microsoft.com/office/drawing/2014/main" id="{F29BE87C-6893-7360-CBC1-80EEC29F7648}"/>
              </a:ext>
            </a:extLst>
          </p:cNvPr>
          <p:cNvSpPr txBox="1"/>
          <p:nvPr/>
        </p:nvSpPr>
        <p:spPr>
          <a:xfrm>
            <a:off x="2732701" y="4346289"/>
            <a:ext cx="1516190" cy="830997"/>
          </a:xfrm>
          <a:prstGeom prst="rect">
            <a:avLst/>
          </a:prstGeom>
          <a:noFill/>
        </p:spPr>
        <p:txBody>
          <a:bodyPr wrap="square" rtlCol="0">
            <a:spAutoFit/>
          </a:bodyPr>
          <a:lstStyle/>
          <a:p>
            <a:pPr algn="ctr"/>
            <a:r>
              <a:rPr lang="en-US" sz="2400" dirty="0">
                <a:solidFill>
                  <a:schemeClr val="bg1"/>
                </a:solidFill>
              </a:rPr>
              <a:t>High Quality</a:t>
            </a:r>
          </a:p>
        </p:txBody>
      </p:sp>
      <p:sp>
        <p:nvSpPr>
          <p:cNvPr id="9" name="TextBox 8">
            <a:extLst>
              <a:ext uri="{FF2B5EF4-FFF2-40B4-BE49-F238E27FC236}">
                <a16:creationId xmlns:a16="http://schemas.microsoft.com/office/drawing/2014/main" id="{F8739F51-A0D2-9D5C-A2EA-B4D4F2F0BBFC}"/>
              </a:ext>
            </a:extLst>
          </p:cNvPr>
          <p:cNvSpPr txBox="1"/>
          <p:nvPr/>
        </p:nvSpPr>
        <p:spPr>
          <a:xfrm>
            <a:off x="157113" y="201953"/>
            <a:ext cx="11472035" cy="707886"/>
          </a:xfrm>
          <a:prstGeom prst="rect">
            <a:avLst/>
          </a:prstGeom>
          <a:noFill/>
        </p:spPr>
        <p:txBody>
          <a:bodyPr wrap="square" rtlCol="0">
            <a:spAutoFit/>
          </a:bodyPr>
          <a:lstStyle/>
          <a:p>
            <a:r>
              <a:rPr lang="en-US" sz="4000" dirty="0">
                <a:solidFill>
                  <a:schemeClr val="bg1"/>
                </a:solidFill>
                <a:latin typeface="Arial" panose="020B0604020202020204" pitchFamily="34" charset="0"/>
                <a:cs typeface="Arial" panose="020B0604020202020204" pitchFamily="34" charset="0"/>
              </a:rPr>
              <a:t>The Designer's Dilemma: </a:t>
            </a:r>
            <a:r>
              <a:rPr lang="en-US" sz="4000" b="1" dirty="0">
                <a:solidFill>
                  <a:schemeClr val="tx2">
                    <a:lumMod val="50000"/>
                    <a:lumOff val="50000"/>
                  </a:schemeClr>
                </a:solidFill>
                <a:latin typeface="Arial" panose="020B0604020202020204" pitchFamily="34" charset="0"/>
                <a:cs typeface="Arial" panose="020B0604020202020204" pitchFamily="34" charset="0"/>
              </a:rPr>
              <a:t>The Tyranny of the Or</a:t>
            </a:r>
          </a:p>
        </p:txBody>
      </p:sp>
      <p:sp>
        <p:nvSpPr>
          <p:cNvPr id="10" name="TextBox 9">
            <a:extLst>
              <a:ext uri="{FF2B5EF4-FFF2-40B4-BE49-F238E27FC236}">
                <a16:creationId xmlns:a16="http://schemas.microsoft.com/office/drawing/2014/main" id="{38BF84CB-AA1D-C9AA-2F58-84FB858C3B4B}"/>
              </a:ext>
            </a:extLst>
          </p:cNvPr>
          <p:cNvSpPr txBox="1"/>
          <p:nvPr/>
        </p:nvSpPr>
        <p:spPr>
          <a:xfrm>
            <a:off x="2839793" y="2013118"/>
            <a:ext cx="1133397" cy="646331"/>
          </a:xfrm>
          <a:prstGeom prst="rect">
            <a:avLst/>
          </a:prstGeom>
          <a:noFill/>
        </p:spPr>
        <p:txBody>
          <a:bodyPr wrap="square" rtlCol="0">
            <a:spAutoFit/>
          </a:bodyPr>
          <a:lstStyle/>
          <a:p>
            <a:pPr algn="ctr"/>
            <a:r>
              <a:rPr lang="en-US" dirty="0">
                <a:solidFill>
                  <a:schemeClr val="bg1"/>
                </a:solidFill>
              </a:rPr>
              <a:t>Bad Quality</a:t>
            </a:r>
          </a:p>
        </p:txBody>
      </p:sp>
      <p:sp>
        <p:nvSpPr>
          <p:cNvPr id="11" name="TextBox 10">
            <a:extLst>
              <a:ext uri="{FF2B5EF4-FFF2-40B4-BE49-F238E27FC236}">
                <a16:creationId xmlns:a16="http://schemas.microsoft.com/office/drawing/2014/main" id="{868433E7-C31F-BD6B-1EAF-7533B4053AAD}"/>
              </a:ext>
            </a:extLst>
          </p:cNvPr>
          <p:cNvSpPr txBox="1"/>
          <p:nvPr/>
        </p:nvSpPr>
        <p:spPr>
          <a:xfrm>
            <a:off x="3567845" y="3745629"/>
            <a:ext cx="1362092" cy="369332"/>
          </a:xfrm>
          <a:prstGeom prst="rect">
            <a:avLst/>
          </a:prstGeom>
          <a:noFill/>
        </p:spPr>
        <p:txBody>
          <a:bodyPr wrap="square" rtlCol="0">
            <a:spAutoFit/>
          </a:bodyPr>
          <a:lstStyle/>
          <a:p>
            <a:pPr algn="ctr"/>
            <a:r>
              <a:rPr lang="en-US" dirty="0">
                <a:solidFill>
                  <a:schemeClr val="bg1"/>
                </a:solidFill>
              </a:rPr>
              <a:t>Expensive</a:t>
            </a:r>
          </a:p>
        </p:txBody>
      </p:sp>
      <p:sp>
        <p:nvSpPr>
          <p:cNvPr id="12" name="TextBox 11">
            <a:extLst>
              <a:ext uri="{FF2B5EF4-FFF2-40B4-BE49-F238E27FC236}">
                <a16:creationId xmlns:a16="http://schemas.microsoft.com/office/drawing/2014/main" id="{30D64B78-1DCD-CC3D-4CB5-3B0968C671AC}"/>
              </a:ext>
            </a:extLst>
          </p:cNvPr>
          <p:cNvSpPr txBox="1"/>
          <p:nvPr/>
        </p:nvSpPr>
        <p:spPr>
          <a:xfrm>
            <a:off x="2136613" y="3660666"/>
            <a:ext cx="1133397" cy="369332"/>
          </a:xfrm>
          <a:prstGeom prst="rect">
            <a:avLst/>
          </a:prstGeom>
          <a:noFill/>
        </p:spPr>
        <p:txBody>
          <a:bodyPr wrap="square" rtlCol="0">
            <a:spAutoFit/>
          </a:bodyPr>
          <a:lstStyle/>
          <a:p>
            <a:pPr algn="ctr"/>
            <a:r>
              <a:rPr lang="en-US" dirty="0">
                <a:solidFill>
                  <a:schemeClr val="bg1"/>
                </a:solidFill>
              </a:rPr>
              <a:t>Slow</a:t>
            </a:r>
          </a:p>
        </p:txBody>
      </p:sp>
      <p:sp>
        <p:nvSpPr>
          <p:cNvPr id="13" name="TextBox 12">
            <a:extLst>
              <a:ext uri="{FF2B5EF4-FFF2-40B4-BE49-F238E27FC236}">
                <a16:creationId xmlns:a16="http://schemas.microsoft.com/office/drawing/2014/main" id="{D36FF447-C528-98CC-A979-FCE22971464A}"/>
              </a:ext>
            </a:extLst>
          </p:cNvPr>
          <p:cNvSpPr txBox="1"/>
          <p:nvPr/>
        </p:nvSpPr>
        <p:spPr>
          <a:xfrm>
            <a:off x="5656585" y="1319443"/>
            <a:ext cx="6535415" cy="4339650"/>
          </a:xfrm>
          <a:prstGeom prst="rect">
            <a:avLst/>
          </a:prstGeom>
          <a:noFill/>
        </p:spPr>
        <p:txBody>
          <a:bodyPr wrap="square" rtlCol="0">
            <a:spAutoFit/>
          </a:bodyPr>
          <a:lstStyle/>
          <a:p>
            <a:pPr marL="342900" indent="-342900">
              <a:spcAft>
                <a:spcPts val="1800"/>
              </a:spcAft>
              <a:buFont typeface="Arial" panose="020B0604020202020204" pitchFamily="34" charset="0"/>
              <a:buChar char="•"/>
            </a:pPr>
            <a:r>
              <a:rPr lang="en-US" sz="2400" dirty="0">
                <a:solidFill>
                  <a:schemeClr val="bg1"/>
                </a:solidFill>
              </a:rPr>
              <a:t>The knowledge is not well distributed</a:t>
            </a:r>
          </a:p>
          <a:p>
            <a:pPr marL="342900" indent="-342900">
              <a:spcAft>
                <a:spcPts val="1800"/>
              </a:spcAft>
              <a:buFont typeface="Arial" panose="020B0604020202020204" pitchFamily="34" charset="0"/>
              <a:buChar char="•"/>
            </a:pPr>
            <a:r>
              <a:rPr lang="en-US" sz="2400" dirty="0">
                <a:solidFill>
                  <a:schemeClr val="bg1"/>
                </a:solidFill>
              </a:rPr>
              <a:t>By nature, we often lack off the shelf components</a:t>
            </a:r>
          </a:p>
          <a:p>
            <a:pPr marL="342900" indent="-342900">
              <a:spcAft>
                <a:spcPts val="1800"/>
              </a:spcAft>
              <a:buFont typeface="Arial" panose="020B0604020202020204" pitchFamily="34" charset="0"/>
              <a:buChar char="•"/>
            </a:pPr>
            <a:r>
              <a:rPr lang="en-US" sz="2400" dirty="0">
                <a:solidFill>
                  <a:schemeClr val="bg1"/>
                </a:solidFill>
              </a:rPr>
              <a:t>We lack the advanced design software needed to create the functionality</a:t>
            </a:r>
          </a:p>
          <a:p>
            <a:pPr marL="342900" indent="-342900">
              <a:spcAft>
                <a:spcPts val="1800"/>
              </a:spcAft>
              <a:buFont typeface="Arial" panose="020B0604020202020204" pitchFamily="34" charset="0"/>
              <a:buChar char="•"/>
            </a:pPr>
            <a:r>
              <a:rPr lang="en-US" sz="2400" dirty="0">
                <a:solidFill>
                  <a:schemeClr val="bg1"/>
                </a:solidFill>
              </a:rPr>
              <a:t>Prototyping is imprecise, expensive and time consuming</a:t>
            </a:r>
          </a:p>
          <a:p>
            <a:pPr marL="342900" indent="-342900">
              <a:spcAft>
                <a:spcPts val="1800"/>
              </a:spcAft>
              <a:buFont typeface="Arial" panose="020B0604020202020204" pitchFamily="34" charset="0"/>
              <a:buChar char="•"/>
            </a:pPr>
            <a:r>
              <a:rPr lang="en-US" sz="2400" dirty="0">
                <a:solidFill>
                  <a:schemeClr val="bg1"/>
                </a:solidFill>
              </a:rPr>
              <a:t>We settle for close enough, or abandon a differentiating and effective design</a:t>
            </a:r>
          </a:p>
        </p:txBody>
      </p:sp>
      <p:grpSp>
        <p:nvGrpSpPr>
          <p:cNvPr id="14" name="Group 13">
            <a:extLst>
              <a:ext uri="{FF2B5EF4-FFF2-40B4-BE49-F238E27FC236}">
                <a16:creationId xmlns:a16="http://schemas.microsoft.com/office/drawing/2014/main" id="{12E54EE6-8289-E38C-1731-3E81E0F7A514}"/>
              </a:ext>
            </a:extLst>
          </p:cNvPr>
          <p:cNvGrpSpPr/>
          <p:nvPr/>
        </p:nvGrpSpPr>
        <p:grpSpPr>
          <a:xfrm>
            <a:off x="195942" y="6227092"/>
            <a:ext cx="2797194" cy="611599"/>
            <a:chOff x="285659" y="1036273"/>
            <a:chExt cx="5354371" cy="1247698"/>
          </a:xfrm>
        </p:grpSpPr>
        <p:pic>
          <p:nvPicPr>
            <p:cNvPr id="15" name="Picture 2" descr="Correlated Magnetics">
              <a:extLst>
                <a:ext uri="{FF2B5EF4-FFF2-40B4-BE49-F238E27FC236}">
                  <a16:creationId xmlns:a16="http://schemas.microsoft.com/office/drawing/2014/main" id="{23B74F5A-9320-AF37-C278-C69C933D44EA}"/>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orrelated Magnetics">
              <a:extLst>
                <a:ext uri="{FF2B5EF4-FFF2-40B4-BE49-F238E27FC236}">
                  <a16:creationId xmlns:a16="http://schemas.microsoft.com/office/drawing/2014/main" id="{A3D7539A-5779-877F-9444-F74F9B1F7C9E}"/>
                </a:ext>
              </a:extLst>
            </p:cNvPr>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0E7A00ED-4411-6D77-C316-AD2BB79C6F99}"/>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9" name="Oval 18">
            <a:extLst>
              <a:ext uri="{FF2B5EF4-FFF2-40B4-BE49-F238E27FC236}">
                <a16:creationId xmlns:a16="http://schemas.microsoft.com/office/drawing/2014/main" id="{C5F764DD-6ED2-9751-E075-356A249C8F25}"/>
              </a:ext>
            </a:extLst>
          </p:cNvPr>
          <p:cNvSpPr/>
          <p:nvPr/>
        </p:nvSpPr>
        <p:spPr>
          <a:xfrm>
            <a:off x="3036284" y="2958367"/>
            <a:ext cx="768879" cy="858792"/>
          </a:xfrm>
          <a:prstGeom prst="ellipse">
            <a:avLst/>
          </a:prstGeom>
          <a:gradFill flip="none" rotWithShape="1">
            <a:gsLst>
              <a:gs pos="0">
                <a:schemeClr val="accent1">
                  <a:lumMod val="5000"/>
                  <a:lumOff val="95000"/>
                </a:schemeClr>
              </a:gs>
              <a:gs pos="42000">
                <a:srgbClr val="3C808E"/>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40E1DA8-1139-D5DF-0C21-E495E5B58835}"/>
              </a:ext>
            </a:extLst>
          </p:cNvPr>
          <p:cNvSpPr txBox="1"/>
          <p:nvPr/>
        </p:nvSpPr>
        <p:spPr>
          <a:xfrm>
            <a:off x="2756234" y="2809101"/>
            <a:ext cx="1274554" cy="369332"/>
          </a:xfrm>
          <a:prstGeom prst="rect">
            <a:avLst/>
          </a:prstGeom>
          <a:noFill/>
        </p:spPr>
        <p:txBody>
          <a:bodyPr wrap="square" rtlCol="0">
            <a:spAutoFit/>
          </a:bodyPr>
          <a:lstStyle/>
          <a:p>
            <a:pPr algn="ctr"/>
            <a:r>
              <a:rPr lang="en-US" b="1" dirty="0">
                <a:solidFill>
                  <a:schemeClr val="bg1"/>
                </a:solidFill>
              </a:rPr>
              <a:t>Objective</a:t>
            </a:r>
          </a:p>
        </p:txBody>
      </p:sp>
      <p:sp>
        <p:nvSpPr>
          <p:cNvPr id="20" name="TextBox 19">
            <a:extLst>
              <a:ext uri="{FF2B5EF4-FFF2-40B4-BE49-F238E27FC236}">
                <a16:creationId xmlns:a16="http://schemas.microsoft.com/office/drawing/2014/main" id="{F923C955-551C-11BD-9C02-B2AED1DEC1D2}"/>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spTree>
    <p:extLst>
      <p:ext uri="{BB962C8B-B14F-4D97-AF65-F5344CB8AC3E}">
        <p14:creationId xmlns:p14="http://schemas.microsoft.com/office/powerpoint/2010/main" val="17320723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FAFA802-9B2B-9544-30A7-C972AC26E0B2}"/>
              </a:ext>
            </a:extLst>
          </p:cNvPr>
          <p:cNvPicPr>
            <a:picLocks noChangeAspect="1"/>
          </p:cNvPicPr>
          <p:nvPr/>
        </p:nvPicPr>
        <p:blipFill rotWithShape="1">
          <a:blip r:embed="rId3">
            <a:alphaModFix amt="85000"/>
            <a:extLst>
              <a:ext uri="{BEBA8EAE-BF5A-486C-A8C5-ECC9F3942E4B}">
                <a14:imgProps xmlns:a14="http://schemas.microsoft.com/office/drawing/2010/main">
                  <a14:imgLayer r:embed="rId4">
                    <a14:imgEffect>
                      <a14:artisticGlass/>
                    </a14:imgEffect>
                    <a14:imgEffect>
                      <a14:brightnessContrast bright="-20000" contrast="20000"/>
                    </a14:imgEffect>
                  </a14:imgLayer>
                </a14:imgProps>
              </a:ext>
            </a:extLst>
          </a:blip>
          <a:srcRect b="2618"/>
          <a:stretch/>
        </p:blipFill>
        <p:spPr>
          <a:xfrm>
            <a:off x="0" y="0"/>
            <a:ext cx="12192000" cy="6858000"/>
          </a:xfrm>
          <a:custGeom>
            <a:avLst/>
            <a:gdLst/>
            <a:ahLst/>
            <a:cxnLst/>
            <a:rect l="l" t="t" r="r" b="b"/>
            <a:pathLst>
              <a:path w="12192000" h="6858000">
                <a:moveTo>
                  <a:pt x="9506081" y="5464734"/>
                </a:moveTo>
                <a:lnTo>
                  <a:pt x="9506081" y="5500104"/>
                </a:lnTo>
                <a:cubicBezTo>
                  <a:pt x="9506081" y="5527675"/>
                  <a:pt x="9501638" y="5550076"/>
                  <a:pt x="9492750" y="5567307"/>
                </a:cubicBezTo>
                <a:cubicBezTo>
                  <a:pt x="9483862" y="5584539"/>
                  <a:pt x="9468806" y="5599140"/>
                  <a:pt x="9447585" y="5611111"/>
                </a:cubicBezTo>
                <a:cubicBezTo>
                  <a:pt x="9426363" y="5623083"/>
                  <a:pt x="9403418" y="5629068"/>
                  <a:pt x="9378750" y="5629068"/>
                </a:cubicBezTo>
                <a:cubicBezTo>
                  <a:pt x="9355170" y="5629068"/>
                  <a:pt x="9337303" y="5623536"/>
                  <a:pt x="9325150" y="5612472"/>
                </a:cubicBezTo>
                <a:cubicBezTo>
                  <a:pt x="9312998" y="5601407"/>
                  <a:pt x="9306922" y="5587169"/>
                  <a:pt x="9306922" y="5569756"/>
                </a:cubicBezTo>
                <a:cubicBezTo>
                  <a:pt x="9306922" y="5554519"/>
                  <a:pt x="9313088" y="5540916"/>
                  <a:pt x="9325422" y="5528944"/>
                </a:cubicBezTo>
                <a:cubicBezTo>
                  <a:pt x="9337394" y="5517336"/>
                  <a:pt x="9365871" y="5505546"/>
                  <a:pt x="9410854" y="5493574"/>
                </a:cubicBezTo>
                <a:cubicBezTo>
                  <a:pt x="9443866" y="5485231"/>
                  <a:pt x="9475608" y="5475617"/>
                  <a:pt x="9506081" y="5464734"/>
                </a:cubicBezTo>
                <a:close/>
                <a:moveTo>
                  <a:pt x="5115057" y="5464734"/>
                </a:moveTo>
                <a:lnTo>
                  <a:pt x="5115057" y="5500104"/>
                </a:lnTo>
                <a:cubicBezTo>
                  <a:pt x="5115057" y="5527675"/>
                  <a:pt x="5110613" y="5550076"/>
                  <a:pt x="5101725" y="5567307"/>
                </a:cubicBezTo>
                <a:cubicBezTo>
                  <a:pt x="5092837" y="5584539"/>
                  <a:pt x="5077782" y="5599140"/>
                  <a:pt x="5056560" y="5611111"/>
                </a:cubicBezTo>
                <a:cubicBezTo>
                  <a:pt x="5035339" y="5623083"/>
                  <a:pt x="5012394" y="5629068"/>
                  <a:pt x="4987725" y="5629068"/>
                </a:cubicBezTo>
                <a:cubicBezTo>
                  <a:pt x="4964145" y="5629068"/>
                  <a:pt x="4946279" y="5623536"/>
                  <a:pt x="4934126" y="5612472"/>
                </a:cubicBezTo>
                <a:cubicBezTo>
                  <a:pt x="4921973" y="5601407"/>
                  <a:pt x="4915897" y="5587169"/>
                  <a:pt x="4915897" y="5569756"/>
                </a:cubicBezTo>
                <a:cubicBezTo>
                  <a:pt x="4915897" y="5554519"/>
                  <a:pt x="4922064" y="5540916"/>
                  <a:pt x="4934398" y="5528944"/>
                </a:cubicBezTo>
                <a:cubicBezTo>
                  <a:pt x="4946370" y="5517336"/>
                  <a:pt x="4974847" y="5505546"/>
                  <a:pt x="5019830" y="5493574"/>
                </a:cubicBezTo>
                <a:cubicBezTo>
                  <a:pt x="5052842" y="5485231"/>
                  <a:pt x="5084585" y="5475617"/>
                  <a:pt x="5115057" y="5464734"/>
                </a:cubicBezTo>
                <a:close/>
                <a:moveTo>
                  <a:pt x="3170073" y="5300400"/>
                </a:moveTo>
                <a:cubicBezTo>
                  <a:pt x="3200546" y="5300400"/>
                  <a:pt x="3226121" y="5312644"/>
                  <a:pt x="3246799" y="5337130"/>
                </a:cubicBezTo>
                <a:cubicBezTo>
                  <a:pt x="3267477" y="5361617"/>
                  <a:pt x="3277815" y="5398892"/>
                  <a:pt x="3277815" y="5448954"/>
                </a:cubicBezTo>
                <a:cubicBezTo>
                  <a:pt x="3277815" y="5502644"/>
                  <a:pt x="3267567" y="5541641"/>
                  <a:pt x="3247071" y="5565947"/>
                </a:cubicBezTo>
                <a:cubicBezTo>
                  <a:pt x="3226575" y="5590252"/>
                  <a:pt x="3200365" y="5602405"/>
                  <a:pt x="3168441" y="5602405"/>
                </a:cubicBezTo>
                <a:cubicBezTo>
                  <a:pt x="3136880" y="5602405"/>
                  <a:pt x="3110670" y="5590071"/>
                  <a:pt x="3089811" y="5565402"/>
                </a:cubicBezTo>
                <a:cubicBezTo>
                  <a:pt x="3068952" y="5540734"/>
                  <a:pt x="3058522" y="5502644"/>
                  <a:pt x="3058522" y="5451130"/>
                </a:cubicBezTo>
                <a:cubicBezTo>
                  <a:pt x="3058522" y="5400343"/>
                  <a:pt x="3069042" y="5362524"/>
                  <a:pt x="3090083" y="5337675"/>
                </a:cubicBezTo>
                <a:cubicBezTo>
                  <a:pt x="3111123" y="5312825"/>
                  <a:pt x="3137787" y="5300400"/>
                  <a:pt x="3170073" y="5300400"/>
                </a:cubicBezTo>
                <a:close/>
                <a:moveTo>
                  <a:pt x="7772280" y="5279178"/>
                </a:moveTo>
                <a:cubicBezTo>
                  <a:pt x="7802753" y="5279178"/>
                  <a:pt x="7827330" y="5288429"/>
                  <a:pt x="7846013" y="5306930"/>
                </a:cubicBezTo>
                <a:cubicBezTo>
                  <a:pt x="7864696" y="5325431"/>
                  <a:pt x="7876214" y="5356085"/>
                  <a:pt x="7880567" y="5398892"/>
                </a:cubicBezTo>
                <a:lnTo>
                  <a:pt x="7662361" y="5398892"/>
                </a:lnTo>
                <a:cubicBezTo>
                  <a:pt x="7665989" y="5364429"/>
                  <a:pt x="7674514" y="5338491"/>
                  <a:pt x="7687937" y="5321078"/>
                </a:cubicBezTo>
                <a:cubicBezTo>
                  <a:pt x="7708977" y="5293145"/>
                  <a:pt x="7737092" y="5279178"/>
                  <a:pt x="7772280" y="5279178"/>
                </a:cubicBezTo>
                <a:close/>
                <a:moveTo>
                  <a:pt x="10165232" y="5148037"/>
                </a:moveTo>
                <a:cubicBezTo>
                  <a:pt x="10097757" y="5148037"/>
                  <a:pt x="10042435" y="5156917"/>
                  <a:pt x="9999265" y="5174675"/>
                </a:cubicBezTo>
                <a:cubicBezTo>
                  <a:pt x="9972057" y="5185910"/>
                  <a:pt x="9945575" y="5203035"/>
                  <a:pt x="9919819" y="5226051"/>
                </a:cubicBezTo>
                <a:cubicBezTo>
                  <a:pt x="9894062" y="5249067"/>
                  <a:pt x="9873747" y="5275071"/>
                  <a:pt x="9858874" y="5304065"/>
                </a:cubicBezTo>
                <a:cubicBezTo>
                  <a:pt x="9838559" y="5343572"/>
                  <a:pt x="9828401" y="5393048"/>
                  <a:pt x="9828401" y="5452491"/>
                </a:cubicBezTo>
                <a:cubicBezTo>
                  <a:pt x="9828401" y="5509394"/>
                  <a:pt x="9836745" y="5555062"/>
                  <a:pt x="9853432" y="5589494"/>
                </a:cubicBezTo>
                <a:cubicBezTo>
                  <a:pt x="9870119" y="5623926"/>
                  <a:pt x="9893155" y="5653918"/>
                  <a:pt x="9922540" y="5679471"/>
                </a:cubicBezTo>
                <a:cubicBezTo>
                  <a:pt x="9951924" y="5705023"/>
                  <a:pt x="9987022" y="5723507"/>
                  <a:pt x="10027833" y="5734923"/>
                </a:cubicBezTo>
                <a:cubicBezTo>
                  <a:pt x="10068645" y="5746339"/>
                  <a:pt x="10119704" y="5752047"/>
                  <a:pt x="10181012" y="5752047"/>
                </a:cubicBezTo>
                <a:cubicBezTo>
                  <a:pt x="10244496" y="5752047"/>
                  <a:pt x="10296827" y="5743159"/>
                  <a:pt x="10338000" y="5725383"/>
                </a:cubicBezTo>
                <a:cubicBezTo>
                  <a:pt x="10379174" y="5707608"/>
                  <a:pt x="10413003" y="5682667"/>
                  <a:pt x="10439485" y="5650562"/>
                </a:cubicBezTo>
                <a:cubicBezTo>
                  <a:pt x="10465966" y="5618457"/>
                  <a:pt x="10485012" y="5580457"/>
                  <a:pt x="10496621" y="5536562"/>
                </a:cubicBezTo>
                <a:lnTo>
                  <a:pt x="10286034" y="5512620"/>
                </a:lnTo>
                <a:cubicBezTo>
                  <a:pt x="10276239" y="5543455"/>
                  <a:pt x="10261457" y="5566309"/>
                  <a:pt x="10241685" y="5581183"/>
                </a:cubicBezTo>
                <a:cubicBezTo>
                  <a:pt x="10221914" y="5596056"/>
                  <a:pt x="10197519" y="5603493"/>
                  <a:pt x="10168497" y="5603493"/>
                </a:cubicBezTo>
                <a:cubicBezTo>
                  <a:pt x="10133671" y="5603493"/>
                  <a:pt x="10105012" y="5591182"/>
                  <a:pt x="10082520" y="5566559"/>
                </a:cubicBezTo>
                <a:cubicBezTo>
                  <a:pt x="10060029" y="5541936"/>
                  <a:pt x="10048783" y="5505906"/>
                  <a:pt x="10048783" y="5458468"/>
                </a:cubicBezTo>
                <a:cubicBezTo>
                  <a:pt x="10048783" y="5405232"/>
                  <a:pt x="10060119" y="5365487"/>
                  <a:pt x="10082793" y="5339235"/>
                </a:cubicBezTo>
                <a:cubicBezTo>
                  <a:pt x="10105466" y="5312982"/>
                  <a:pt x="10135122" y="5299856"/>
                  <a:pt x="10171762" y="5299856"/>
                </a:cubicBezTo>
                <a:cubicBezTo>
                  <a:pt x="10200784" y="5299856"/>
                  <a:pt x="10223910" y="5306114"/>
                  <a:pt x="10241141" y="5318629"/>
                </a:cubicBezTo>
                <a:cubicBezTo>
                  <a:pt x="10258372" y="5331145"/>
                  <a:pt x="10270253" y="5349737"/>
                  <a:pt x="10276783" y="5374405"/>
                </a:cubicBezTo>
                <a:lnTo>
                  <a:pt x="10485194" y="5346653"/>
                </a:lnTo>
                <a:cubicBezTo>
                  <a:pt x="10465242" y="5281717"/>
                  <a:pt x="10430506" y="5232381"/>
                  <a:pt x="10380988" y="5198643"/>
                </a:cubicBezTo>
                <a:cubicBezTo>
                  <a:pt x="10331470" y="5164906"/>
                  <a:pt x="10259552" y="5148037"/>
                  <a:pt x="10165232" y="5148037"/>
                </a:cubicBezTo>
                <a:close/>
                <a:moveTo>
                  <a:pt x="9401060" y="5148037"/>
                </a:moveTo>
                <a:cubicBezTo>
                  <a:pt x="9359704" y="5148037"/>
                  <a:pt x="9321250" y="5151121"/>
                  <a:pt x="9285700" y="5157288"/>
                </a:cubicBezTo>
                <a:cubicBezTo>
                  <a:pt x="9250148" y="5163455"/>
                  <a:pt x="9222215" y="5172161"/>
                  <a:pt x="9201900" y="5183407"/>
                </a:cubicBezTo>
                <a:cubicBezTo>
                  <a:pt x="9173604" y="5199006"/>
                  <a:pt x="9151929" y="5217417"/>
                  <a:pt x="9136874" y="5238639"/>
                </a:cubicBezTo>
                <a:cubicBezTo>
                  <a:pt x="9121818" y="5259861"/>
                  <a:pt x="9110302" y="5288973"/>
                  <a:pt x="9102320" y="5325975"/>
                </a:cubicBezTo>
                <a:lnTo>
                  <a:pt x="9313996" y="5348286"/>
                </a:lnTo>
                <a:cubicBezTo>
                  <a:pt x="9322702" y="5323254"/>
                  <a:pt x="9334129" y="5306204"/>
                  <a:pt x="9348277" y="5297135"/>
                </a:cubicBezTo>
                <a:cubicBezTo>
                  <a:pt x="9366416" y="5285527"/>
                  <a:pt x="9393623" y="5279722"/>
                  <a:pt x="9429900" y="5279722"/>
                </a:cubicBezTo>
                <a:cubicBezTo>
                  <a:pt x="9458196" y="5279722"/>
                  <a:pt x="9477966" y="5285164"/>
                  <a:pt x="9489212" y="5296047"/>
                </a:cubicBezTo>
                <a:cubicBezTo>
                  <a:pt x="9500458" y="5306930"/>
                  <a:pt x="9506081" y="5325975"/>
                  <a:pt x="9506081" y="5353183"/>
                </a:cubicBezTo>
                <a:cubicBezTo>
                  <a:pt x="9478511" y="5364066"/>
                  <a:pt x="9452392" y="5372863"/>
                  <a:pt x="9427723" y="5379574"/>
                </a:cubicBezTo>
                <a:cubicBezTo>
                  <a:pt x="9403055" y="5386286"/>
                  <a:pt x="9349184" y="5397985"/>
                  <a:pt x="9266110" y="5414672"/>
                </a:cubicBezTo>
                <a:cubicBezTo>
                  <a:pt x="9196821" y="5428457"/>
                  <a:pt x="9149298" y="5449498"/>
                  <a:pt x="9123542" y="5477794"/>
                </a:cubicBezTo>
                <a:cubicBezTo>
                  <a:pt x="9097785" y="5506090"/>
                  <a:pt x="9084907" y="5542185"/>
                  <a:pt x="9084907" y="5586080"/>
                </a:cubicBezTo>
                <a:cubicBezTo>
                  <a:pt x="9084907" y="5632877"/>
                  <a:pt x="9102774" y="5672238"/>
                  <a:pt x="9138506" y="5704161"/>
                </a:cubicBezTo>
                <a:cubicBezTo>
                  <a:pt x="9174238" y="5736085"/>
                  <a:pt x="9226568" y="5752047"/>
                  <a:pt x="9295494" y="5752047"/>
                </a:cubicBezTo>
                <a:cubicBezTo>
                  <a:pt x="9347370" y="5752047"/>
                  <a:pt x="9392898" y="5744066"/>
                  <a:pt x="9432076" y="5728104"/>
                </a:cubicBezTo>
                <a:cubicBezTo>
                  <a:pt x="9460735" y="5716133"/>
                  <a:pt x="9489576" y="5696181"/>
                  <a:pt x="9518596" y="5668247"/>
                </a:cubicBezTo>
                <a:cubicBezTo>
                  <a:pt x="9521136" y="5684935"/>
                  <a:pt x="9523675" y="5697178"/>
                  <a:pt x="9526215" y="5704978"/>
                </a:cubicBezTo>
                <a:cubicBezTo>
                  <a:pt x="9528754" y="5712777"/>
                  <a:pt x="9534196" y="5724114"/>
                  <a:pt x="9542539" y="5738987"/>
                </a:cubicBezTo>
                <a:lnTo>
                  <a:pt x="9750406" y="5738987"/>
                </a:lnTo>
                <a:cubicBezTo>
                  <a:pt x="9738797" y="5715044"/>
                  <a:pt x="9731270" y="5695364"/>
                  <a:pt x="9727823" y="5679947"/>
                </a:cubicBezTo>
                <a:cubicBezTo>
                  <a:pt x="9724377" y="5664529"/>
                  <a:pt x="9722654" y="5643216"/>
                  <a:pt x="9722654" y="5616009"/>
                </a:cubicBezTo>
                <a:lnTo>
                  <a:pt x="9722654" y="5360801"/>
                </a:lnTo>
                <a:cubicBezTo>
                  <a:pt x="9722654" y="5333593"/>
                  <a:pt x="9717213" y="5305025"/>
                  <a:pt x="9706329" y="5275097"/>
                </a:cubicBezTo>
                <a:cubicBezTo>
                  <a:pt x="9695446" y="5245169"/>
                  <a:pt x="9680573" y="5222042"/>
                  <a:pt x="9661709" y="5205717"/>
                </a:cubicBezTo>
                <a:cubicBezTo>
                  <a:pt x="9634864" y="5182137"/>
                  <a:pt x="9601308" y="5166629"/>
                  <a:pt x="9561041" y="5159192"/>
                </a:cubicBezTo>
                <a:cubicBezTo>
                  <a:pt x="9520774" y="5151756"/>
                  <a:pt x="9467446" y="5148037"/>
                  <a:pt x="9401060" y="5148037"/>
                </a:cubicBezTo>
                <a:close/>
                <a:moveTo>
                  <a:pt x="8557130" y="5148037"/>
                </a:moveTo>
                <a:cubicBezTo>
                  <a:pt x="8525932" y="5148037"/>
                  <a:pt x="8499722" y="5155746"/>
                  <a:pt x="8478500" y="5171164"/>
                </a:cubicBezTo>
                <a:cubicBezTo>
                  <a:pt x="8457278" y="5186581"/>
                  <a:pt x="8436690" y="5214787"/>
                  <a:pt x="8416738" y="5255780"/>
                </a:cubicBezTo>
                <a:lnTo>
                  <a:pt x="8416738" y="5161097"/>
                </a:lnTo>
                <a:lnTo>
                  <a:pt x="8209416" y="5161097"/>
                </a:lnTo>
                <a:lnTo>
                  <a:pt x="8209416" y="5738987"/>
                </a:lnTo>
                <a:lnTo>
                  <a:pt x="8431974" y="5738987"/>
                </a:lnTo>
                <a:lnTo>
                  <a:pt x="8431974" y="5545269"/>
                </a:lnTo>
                <a:cubicBezTo>
                  <a:pt x="8431974" y="5452763"/>
                  <a:pt x="8443402" y="5389641"/>
                  <a:pt x="8466256" y="5355904"/>
                </a:cubicBezTo>
                <a:cubicBezTo>
                  <a:pt x="8482218" y="5331961"/>
                  <a:pt x="8504710" y="5319990"/>
                  <a:pt x="8533732" y="5319990"/>
                </a:cubicBezTo>
                <a:cubicBezTo>
                  <a:pt x="8548968" y="5319990"/>
                  <a:pt x="8569646" y="5325431"/>
                  <a:pt x="8595764" y="5336314"/>
                </a:cubicBezTo>
                <a:lnTo>
                  <a:pt x="8664328" y="5178510"/>
                </a:lnTo>
                <a:cubicBezTo>
                  <a:pt x="8625512" y="5158195"/>
                  <a:pt x="8589779" y="5148037"/>
                  <a:pt x="8557130" y="5148037"/>
                </a:cubicBezTo>
                <a:close/>
                <a:moveTo>
                  <a:pt x="7763030" y="5148037"/>
                </a:moveTo>
                <a:cubicBezTo>
                  <a:pt x="7661092" y="5148037"/>
                  <a:pt x="7581192" y="5175970"/>
                  <a:pt x="7523330" y="5231837"/>
                </a:cubicBezTo>
                <a:cubicBezTo>
                  <a:pt x="7465469" y="5287703"/>
                  <a:pt x="7436538" y="5360801"/>
                  <a:pt x="7436538" y="5451130"/>
                </a:cubicBezTo>
                <a:cubicBezTo>
                  <a:pt x="7436538" y="5514615"/>
                  <a:pt x="7450958" y="5569846"/>
                  <a:pt x="7479798" y="5616825"/>
                </a:cubicBezTo>
                <a:cubicBezTo>
                  <a:pt x="7508638" y="5663803"/>
                  <a:pt x="7545006" y="5698085"/>
                  <a:pt x="7588901" y="5719670"/>
                </a:cubicBezTo>
                <a:cubicBezTo>
                  <a:pt x="7632796" y="5741255"/>
                  <a:pt x="7693015" y="5752047"/>
                  <a:pt x="7769560" y="5752047"/>
                </a:cubicBezTo>
                <a:cubicBezTo>
                  <a:pt x="7857712" y="5752047"/>
                  <a:pt x="7925369" y="5739441"/>
                  <a:pt x="7972529" y="5714228"/>
                </a:cubicBezTo>
                <a:cubicBezTo>
                  <a:pt x="8019688" y="5689016"/>
                  <a:pt x="8059956" y="5647388"/>
                  <a:pt x="8093330" y="5589345"/>
                </a:cubicBezTo>
                <a:lnTo>
                  <a:pt x="7875125" y="5569212"/>
                </a:lnTo>
                <a:cubicBezTo>
                  <a:pt x="7861340" y="5586624"/>
                  <a:pt x="7848462" y="5598777"/>
                  <a:pt x="7836490" y="5605670"/>
                </a:cubicBezTo>
                <a:cubicBezTo>
                  <a:pt x="7816901" y="5616553"/>
                  <a:pt x="7796223" y="5621994"/>
                  <a:pt x="7774457" y="5621994"/>
                </a:cubicBezTo>
                <a:cubicBezTo>
                  <a:pt x="7739994" y="5621994"/>
                  <a:pt x="7712061" y="5609479"/>
                  <a:pt x="7690657" y="5584448"/>
                </a:cubicBezTo>
                <a:cubicBezTo>
                  <a:pt x="7675421" y="5567035"/>
                  <a:pt x="7665808" y="5540553"/>
                  <a:pt x="7661817" y="5505002"/>
                </a:cubicBezTo>
                <a:lnTo>
                  <a:pt x="8105846" y="5505002"/>
                </a:lnTo>
                <a:lnTo>
                  <a:pt x="8105846" y="5479970"/>
                </a:lnTo>
                <a:cubicBezTo>
                  <a:pt x="8105846" y="5403789"/>
                  <a:pt x="8093330" y="5341937"/>
                  <a:pt x="8068299" y="5294414"/>
                </a:cubicBezTo>
                <a:cubicBezTo>
                  <a:pt x="8043268" y="5246892"/>
                  <a:pt x="8006810" y="5210615"/>
                  <a:pt x="7958925" y="5185584"/>
                </a:cubicBezTo>
                <a:cubicBezTo>
                  <a:pt x="7911039" y="5160553"/>
                  <a:pt x="7845741" y="5148037"/>
                  <a:pt x="7763030" y="5148037"/>
                </a:cubicBezTo>
                <a:close/>
                <a:moveTo>
                  <a:pt x="5730131" y="5148037"/>
                </a:moveTo>
                <a:cubicBezTo>
                  <a:pt x="5664833" y="5148037"/>
                  <a:pt x="5612776" y="5154832"/>
                  <a:pt x="5573959" y="5168422"/>
                </a:cubicBezTo>
                <a:cubicBezTo>
                  <a:pt x="5535143" y="5182011"/>
                  <a:pt x="5504670" y="5202577"/>
                  <a:pt x="5482542" y="5230119"/>
                </a:cubicBezTo>
                <a:cubicBezTo>
                  <a:pt x="5460413" y="5257661"/>
                  <a:pt x="5449348" y="5290461"/>
                  <a:pt x="5449348" y="5328517"/>
                </a:cubicBezTo>
                <a:cubicBezTo>
                  <a:pt x="5449348" y="5363309"/>
                  <a:pt x="5459597" y="5394295"/>
                  <a:pt x="5480093" y="5421474"/>
                </a:cubicBezTo>
                <a:cubicBezTo>
                  <a:pt x="5500589" y="5448653"/>
                  <a:pt x="5525801" y="5467951"/>
                  <a:pt x="5555730" y="5479367"/>
                </a:cubicBezTo>
                <a:cubicBezTo>
                  <a:pt x="5585659" y="5490783"/>
                  <a:pt x="5639076" y="5503193"/>
                  <a:pt x="5715983" y="5516599"/>
                </a:cubicBezTo>
                <a:cubicBezTo>
                  <a:pt x="5767496" y="5525657"/>
                  <a:pt x="5799239" y="5533263"/>
                  <a:pt x="5811210" y="5539419"/>
                </a:cubicBezTo>
                <a:cubicBezTo>
                  <a:pt x="5827897" y="5548114"/>
                  <a:pt x="5836241" y="5560431"/>
                  <a:pt x="5836241" y="5576371"/>
                </a:cubicBezTo>
                <a:cubicBezTo>
                  <a:pt x="5836241" y="5590496"/>
                  <a:pt x="5829892" y="5602266"/>
                  <a:pt x="5817196" y="5611681"/>
                </a:cubicBezTo>
                <a:cubicBezTo>
                  <a:pt x="5800871" y="5624361"/>
                  <a:pt x="5777835" y="5630701"/>
                  <a:pt x="5748088" y="5630701"/>
                </a:cubicBezTo>
                <a:cubicBezTo>
                  <a:pt x="5720881" y="5630701"/>
                  <a:pt x="5699114" y="5625078"/>
                  <a:pt x="5682790" y="5613832"/>
                </a:cubicBezTo>
                <a:cubicBezTo>
                  <a:pt x="5666465" y="5602586"/>
                  <a:pt x="5653769" y="5583904"/>
                  <a:pt x="5644699" y="5557784"/>
                </a:cubicBezTo>
                <a:lnTo>
                  <a:pt x="5424861" y="5578462"/>
                </a:lnTo>
                <a:cubicBezTo>
                  <a:pt x="5437558" y="5633966"/>
                  <a:pt x="5466308" y="5676772"/>
                  <a:pt x="5511110" y="5706882"/>
                </a:cubicBezTo>
                <a:cubicBezTo>
                  <a:pt x="5555911" y="5736992"/>
                  <a:pt x="5631096" y="5752047"/>
                  <a:pt x="5736661" y="5752047"/>
                </a:cubicBezTo>
                <a:cubicBezTo>
                  <a:pt x="5811391" y="5752047"/>
                  <a:pt x="5870432" y="5742715"/>
                  <a:pt x="5913783" y="5724053"/>
                </a:cubicBezTo>
                <a:cubicBezTo>
                  <a:pt x="5957133" y="5705390"/>
                  <a:pt x="5988877" y="5680294"/>
                  <a:pt x="6009009" y="5648764"/>
                </a:cubicBezTo>
                <a:cubicBezTo>
                  <a:pt x="6029144" y="5617234"/>
                  <a:pt x="6039210" y="5584799"/>
                  <a:pt x="6039210" y="5551459"/>
                </a:cubicBezTo>
                <a:cubicBezTo>
                  <a:pt x="6039210" y="5518481"/>
                  <a:pt x="6029687" y="5488221"/>
                  <a:pt x="6010642" y="5460679"/>
                </a:cubicBezTo>
                <a:cubicBezTo>
                  <a:pt x="5991597" y="5433137"/>
                  <a:pt x="5964117" y="5411936"/>
                  <a:pt x="5928203" y="5397076"/>
                </a:cubicBezTo>
                <a:cubicBezTo>
                  <a:pt x="5892289" y="5382217"/>
                  <a:pt x="5837510" y="5370621"/>
                  <a:pt x="5763869" y="5362289"/>
                </a:cubicBezTo>
                <a:cubicBezTo>
                  <a:pt x="5715258" y="5356490"/>
                  <a:pt x="5683696" y="5349969"/>
                  <a:pt x="5669186" y="5342725"/>
                </a:cubicBezTo>
                <a:cubicBezTo>
                  <a:pt x="5654675" y="5335481"/>
                  <a:pt x="5647420" y="5324796"/>
                  <a:pt x="5647420" y="5310671"/>
                </a:cubicBezTo>
                <a:cubicBezTo>
                  <a:pt x="5647420" y="5297991"/>
                  <a:pt x="5653133" y="5287214"/>
                  <a:pt x="5664560" y="5278341"/>
                </a:cubicBezTo>
                <a:cubicBezTo>
                  <a:pt x="5675988" y="5269467"/>
                  <a:pt x="5694217" y="5265030"/>
                  <a:pt x="5719248" y="5265030"/>
                </a:cubicBezTo>
                <a:cubicBezTo>
                  <a:pt x="5743916" y="5265030"/>
                  <a:pt x="5764957" y="5270834"/>
                  <a:pt x="5782370" y="5282443"/>
                </a:cubicBezTo>
                <a:cubicBezTo>
                  <a:pt x="5795067" y="5291149"/>
                  <a:pt x="5804136" y="5304753"/>
                  <a:pt x="5809578" y="5323254"/>
                </a:cubicBezTo>
                <a:lnTo>
                  <a:pt x="6019620" y="5302577"/>
                </a:lnTo>
                <a:cubicBezTo>
                  <a:pt x="6005110" y="5264849"/>
                  <a:pt x="5986880" y="5234920"/>
                  <a:pt x="5964933" y="5212791"/>
                </a:cubicBezTo>
                <a:cubicBezTo>
                  <a:pt x="5942985" y="5190663"/>
                  <a:pt x="5915596" y="5174338"/>
                  <a:pt x="5882766" y="5163818"/>
                </a:cubicBezTo>
                <a:cubicBezTo>
                  <a:pt x="5849936" y="5153297"/>
                  <a:pt x="5799057" y="5148037"/>
                  <a:pt x="5730131" y="5148037"/>
                </a:cubicBezTo>
                <a:close/>
                <a:moveTo>
                  <a:pt x="5010035" y="5148037"/>
                </a:moveTo>
                <a:cubicBezTo>
                  <a:pt x="4968680" y="5148037"/>
                  <a:pt x="4930227" y="5151121"/>
                  <a:pt x="4894675" y="5157288"/>
                </a:cubicBezTo>
                <a:cubicBezTo>
                  <a:pt x="4859124" y="5163455"/>
                  <a:pt x="4831191" y="5172161"/>
                  <a:pt x="4810875" y="5183407"/>
                </a:cubicBezTo>
                <a:cubicBezTo>
                  <a:pt x="4782580" y="5199006"/>
                  <a:pt x="4760904" y="5217417"/>
                  <a:pt x="4745849" y="5238639"/>
                </a:cubicBezTo>
                <a:cubicBezTo>
                  <a:pt x="4730795" y="5259861"/>
                  <a:pt x="4719277" y="5288973"/>
                  <a:pt x="4711296" y="5325975"/>
                </a:cubicBezTo>
                <a:lnTo>
                  <a:pt x="4922971" y="5348286"/>
                </a:lnTo>
                <a:cubicBezTo>
                  <a:pt x="4931677" y="5323254"/>
                  <a:pt x="4943104" y="5306204"/>
                  <a:pt x="4957252" y="5297135"/>
                </a:cubicBezTo>
                <a:cubicBezTo>
                  <a:pt x="4975392" y="5285527"/>
                  <a:pt x="5002600" y="5279722"/>
                  <a:pt x="5038875" y="5279722"/>
                </a:cubicBezTo>
                <a:cubicBezTo>
                  <a:pt x="5067172" y="5279722"/>
                  <a:pt x="5086943" y="5285164"/>
                  <a:pt x="5098189" y="5296047"/>
                </a:cubicBezTo>
                <a:cubicBezTo>
                  <a:pt x="5109434" y="5306930"/>
                  <a:pt x="5115057" y="5325975"/>
                  <a:pt x="5115057" y="5353183"/>
                </a:cubicBezTo>
                <a:cubicBezTo>
                  <a:pt x="5087487" y="5364066"/>
                  <a:pt x="5061367" y="5372863"/>
                  <a:pt x="5036699" y="5379574"/>
                </a:cubicBezTo>
                <a:cubicBezTo>
                  <a:pt x="5012030" y="5386286"/>
                  <a:pt x="4958160" y="5397985"/>
                  <a:pt x="4875086" y="5414672"/>
                </a:cubicBezTo>
                <a:cubicBezTo>
                  <a:pt x="4805797" y="5428457"/>
                  <a:pt x="4758274" y="5449498"/>
                  <a:pt x="4732517" y="5477794"/>
                </a:cubicBezTo>
                <a:cubicBezTo>
                  <a:pt x="4706761" y="5506090"/>
                  <a:pt x="4693882" y="5542185"/>
                  <a:pt x="4693882" y="5586080"/>
                </a:cubicBezTo>
                <a:cubicBezTo>
                  <a:pt x="4693882" y="5632877"/>
                  <a:pt x="4711749" y="5672238"/>
                  <a:pt x="4747481" y="5704161"/>
                </a:cubicBezTo>
                <a:cubicBezTo>
                  <a:pt x="4783214" y="5736085"/>
                  <a:pt x="4835544" y="5752047"/>
                  <a:pt x="4904469" y="5752047"/>
                </a:cubicBezTo>
                <a:cubicBezTo>
                  <a:pt x="4956345" y="5752047"/>
                  <a:pt x="5001873" y="5744066"/>
                  <a:pt x="5041052" y="5728104"/>
                </a:cubicBezTo>
                <a:cubicBezTo>
                  <a:pt x="5069712" y="5716133"/>
                  <a:pt x="5098551" y="5696181"/>
                  <a:pt x="5127572" y="5668247"/>
                </a:cubicBezTo>
                <a:cubicBezTo>
                  <a:pt x="5130112" y="5684935"/>
                  <a:pt x="5132651" y="5697178"/>
                  <a:pt x="5135191" y="5704978"/>
                </a:cubicBezTo>
                <a:cubicBezTo>
                  <a:pt x="5137730" y="5712777"/>
                  <a:pt x="5143171" y="5724114"/>
                  <a:pt x="5151515" y="5738987"/>
                </a:cubicBezTo>
                <a:lnTo>
                  <a:pt x="5359382" y="5738987"/>
                </a:lnTo>
                <a:cubicBezTo>
                  <a:pt x="5347773" y="5715044"/>
                  <a:pt x="5340246" y="5695364"/>
                  <a:pt x="5336799" y="5679947"/>
                </a:cubicBezTo>
                <a:cubicBezTo>
                  <a:pt x="5333353" y="5664529"/>
                  <a:pt x="5331630" y="5643216"/>
                  <a:pt x="5331630" y="5616009"/>
                </a:cubicBezTo>
                <a:lnTo>
                  <a:pt x="5331630" y="5360801"/>
                </a:lnTo>
                <a:cubicBezTo>
                  <a:pt x="5331630" y="5333593"/>
                  <a:pt x="5326188" y="5305025"/>
                  <a:pt x="5315305" y="5275097"/>
                </a:cubicBezTo>
                <a:cubicBezTo>
                  <a:pt x="5304422" y="5245169"/>
                  <a:pt x="5289549" y="5222042"/>
                  <a:pt x="5270685" y="5205717"/>
                </a:cubicBezTo>
                <a:cubicBezTo>
                  <a:pt x="5243840" y="5182137"/>
                  <a:pt x="5210284" y="5166629"/>
                  <a:pt x="5170016" y="5159192"/>
                </a:cubicBezTo>
                <a:cubicBezTo>
                  <a:pt x="5129749" y="5151756"/>
                  <a:pt x="5076422" y="5148037"/>
                  <a:pt x="5010035" y="5148037"/>
                </a:cubicBezTo>
                <a:close/>
                <a:moveTo>
                  <a:pt x="4015069" y="5148037"/>
                </a:moveTo>
                <a:cubicBezTo>
                  <a:pt x="3972200" y="5148037"/>
                  <a:pt x="3935599" y="5155474"/>
                  <a:pt x="3905265" y="5170348"/>
                </a:cubicBezTo>
                <a:cubicBezTo>
                  <a:pt x="3874931" y="5185221"/>
                  <a:pt x="3844868" y="5210252"/>
                  <a:pt x="3815076" y="5245441"/>
                </a:cubicBezTo>
                <a:lnTo>
                  <a:pt x="3815076" y="5161097"/>
                </a:lnTo>
                <a:lnTo>
                  <a:pt x="3608298" y="5161097"/>
                </a:lnTo>
                <a:lnTo>
                  <a:pt x="3608298" y="5738987"/>
                </a:lnTo>
                <a:lnTo>
                  <a:pt x="3830312" y="5738987"/>
                </a:lnTo>
                <a:lnTo>
                  <a:pt x="3830312" y="5444056"/>
                </a:lnTo>
                <a:cubicBezTo>
                  <a:pt x="3830312" y="5400161"/>
                  <a:pt x="3838503" y="5368601"/>
                  <a:pt x="3854884" y="5349374"/>
                </a:cubicBezTo>
                <a:cubicBezTo>
                  <a:pt x="3871265" y="5330147"/>
                  <a:pt x="3892198" y="5320534"/>
                  <a:pt x="3917683" y="5320534"/>
                </a:cubicBezTo>
                <a:cubicBezTo>
                  <a:pt x="3933333" y="5320534"/>
                  <a:pt x="3946982" y="5324978"/>
                  <a:pt x="3958630" y="5333865"/>
                </a:cubicBezTo>
                <a:cubicBezTo>
                  <a:pt x="3970278" y="5342753"/>
                  <a:pt x="3978469" y="5354453"/>
                  <a:pt x="3983202" y="5368963"/>
                </a:cubicBezTo>
                <a:cubicBezTo>
                  <a:pt x="3986115" y="5378033"/>
                  <a:pt x="3987572" y="5395264"/>
                  <a:pt x="3987572" y="5420658"/>
                </a:cubicBezTo>
                <a:lnTo>
                  <a:pt x="3987572" y="5738987"/>
                </a:lnTo>
                <a:lnTo>
                  <a:pt x="4209587" y="5738987"/>
                </a:lnTo>
                <a:lnTo>
                  <a:pt x="4209587" y="5440791"/>
                </a:lnTo>
                <a:cubicBezTo>
                  <a:pt x="4209587" y="5399073"/>
                  <a:pt x="4217540" y="5368782"/>
                  <a:pt x="4233448" y="5349918"/>
                </a:cubicBezTo>
                <a:cubicBezTo>
                  <a:pt x="4249356" y="5331054"/>
                  <a:pt x="4270324" y="5321622"/>
                  <a:pt x="4296353" y="5321622"/>
                </a:cubicBezTo>
                <a:cubicBezTo>
                  <a:pt x="4318403" y="5321622"/>
                  <a:pt x="4336839" y="5331598"/>
                  <a:pt x="4351662" y="5351550"/>
                </a:cubicBezTo>
                <a:cubicBezTo>
                  <a:pt x="4361785" y="5364247"/>
                  <a:pt x="4366847" y="5383655"/>
                  <a:pt x="4366847" y="5409775"/>
                </a:cubicBezTo>
                <a:lnTo>
                  <a:pt x="4366847" y="5738987"/>
                </a:lnTo>
                <a:lnTo>
                  <a:pt x="4588862" y="5738987"/>
                </a:lnTo>
                <a:lnTo>
                  <a:pt x="4588862" y="5376037"/>
                </a:lnTo>
                <a:cubicBezTo>
                  <a:pt x="4588862" y="5297679"/>
                  <a:pt x="4571472" y="5240090"/>
                  <a:pt x="4536695" y="5203269"/>
                </a:cubicBezTo>
                <a:cubicBezTo>
                  <a:pt x="4501917" y="5166448"/>
                  <a:pt x="4453554" y="5148037"/>
                  <a:pt x="4391606" y="5148037"/>
                </a:cubicBezTo>
                <a:cubicBezTo>
                  <a:pt x="4349581" y="5148037"/>
                  <a:pt x="4314259" y="5154839"/>
                  <a:pt x="4285640" y="5168443"/>
                </a:cubicBezTo>
                <a:cubicBezTo>
                  <a:pt x="4257022" y="5182047"/>
                  <a:pt x="4225321" y="5207713"/>
                  <a:pt x="4190541" y="5245441"/>
                </a:cubicBezTo>
                <a:cubicBezTo>
                  <a:pt x="4173468" y="5213154"/>
                  <a:pt x="4151490" y="5188849"/>
                  <a:pt x="4124605" y="5172524"/>
                </a:cubicBezTo>
                <a:cubicBezTo>
                  <a:pt x="4097721" y="5156200"/>
                  <a:pt x="4061208" y="5148037"/>
                  <a:pt x="4015069" y="5148037"/>
                </a:cubicBezTo>
                <a:close/>
                <a:moveTo>
                  <a:pt x="3166808" y="5148037"/>
                </a:moveTo>
                <a:cubicBezTo>
                  <a:pt x="3065596" y="5148037"/>
                  <a:pt x="2985243" y="5176605"/>
                  <a:pt x="2925749" y="5233741"/>
                </a:cubicBezTo>
                <a:cubicBezTo>
                  <a:pt x="2866255" y="5290877"/>
                  <a:pt x="2836508" y="5363522"/>
                  <a:pt x="2836508" y="5451675"/>
                </a:cubicBezTo>
                <a:cubicBezTo>
                  <a:pt x="2836508" y="5546357"/>
                  <a:pt x="2871696" y="5622901"/>
                  <a:pt x="2942073" y="5681307"/>
                </a:cubicBezTo>
                <a:cubicBezTo>
                  <a:pt x="2999391" y="5728467"/>
                  <a:pt x="3074484" y="5752047"/>
                  <a:pt x="3167353" y="5752047"/>
                </a:cubicBezTo>
                <a:cubicBezTo>
                  <a:pt x="3271467" y="5752047"/>
                  <a:pt x="3352999" y="5723660"/>
                  <a:pt x="3411949" y="5666887"/>
                </a:cubicBezTo>
                <a:cubicBezTo>
                  <a:pt x="3470899" y="5610114"/>
                  <a:pt x="3500374" y="5537288"/>
                  <a:pt x="3500374" y="5448410"/>
                </a:cubicBezTo>
                <a:cubicBezTo>
                  <a:pt x="3500374" y="5369326"/>
                  <a:pt x="3476613" y="5302758"/>
                  <a:pt x="3429090" y="5248706"/>
                </a:cubicBezTo>
                <a:cubicBezTo>
                  <a:pt x="3369959" y="5181593"/>
                  <a:pt x="3282532" y="5148037"/>
                  <a:pt x="3166808" y="5148037"/>
                </a:cubicBezTo>
                <a:close/>
                <a:moveTo>
                  <a:pt x="10578964" y="4941259"/>
                </a:moveTo>
                <a:lnTo>
                  <a:pt x="10578964" y="5738987"/>
                </a:lnTo>
                <a:lnTo>
                  <a:pt x="10800434" y="5738987"/>
                </a:lnTo>
                <a:lnTo>
                  <a:pt x="10800434" y="5461469"/>
                </a:lnTo>
                <a:cubicBezTo>
                  <a:pt x="10800434" y="5408868"/>
                  <a:pt x="10808778" y="5372410"/>
                  <a:pt x="10825465" y="5352095"/>
                </a:cubicBezTo>
                <a:cubicBezTo>
                  <a:pt x="10842154" y="5331780"/>
                  <a:pt x="10863920" y="5321622"/>
                  <a:pt x="10890764" y="5321622"/>
                </a:cubicBezTo>
                <a:cubicBezTo>
                  <a:pt x="10915071" y="5321622"/>
                  <a:pt x="10933934" y="5329149"/>
                  <a:pt x="10947356" y="5344204"/>
                </a:cubicBezTo>
                <a:cubicBezTo>
                  <a:pt x="10960780" y="5359259"/>
                  <a:pt x="10967490" y="5384925"/>
                  <a:pt x="10967490" y="5421202"/>
                </a:cubicBezTo>
                <a:lnTo>
                  <a:pt x="10967490" y="5738987"/>
                </a:lnTo>
                <a:lnTo>
                  <a:pt x="11190048" y="5738987"/>
                </a:lnTo>
                <a:lnTo>
                  <a:pt x="11190048" y="5371684"/>
                </a:lnTo>
                <a:cubicBezTo>
                  <a:pt x="11190048" y="5295865"/>
                  <a:pt x="11172726" y="5239636"/>
                  <a:pt x="11138082" y="5202997"/>
                </a:cubicBezTo>
                <a:cubicBezTo>
                  <a:pt x="11103437" y="5166357"/>
                  <a:pt x="11056005" y="5148037"/>
                  <a:pt x="10995786" y="5148037"/>
                </a:cubicBezTo>
                <a:cubicBezTo>
                  <a:pt x="10955156" y="5148037"/>
                  <a:pt x="10919968" y="5154749"/>
                  <a:pt x="10890220" y="5168171"/>
                </a:cubicBezTo>
                <a:cubicBezTo>
                  <a:pt x="10860473" y="5181593"/>
                  <a:pt x="10830545" y="5203904"/>
                  <a:pt x="10800434" y="5235102"/>
                </a:cubicBezTo>
                <a:lnTo>
                  <a:pt x="10800434" y="4941259"/>
                </a:lnTo>
                <a:close/>
                <a:moveTo>
                  <a:pt x="8748258" y="4941259"/>
                </a:moveTo>
                <a:lnTo>
                  <a:pt x="8748258" y="5738987"/>
                </a:lnTo>
                <a:lnTo>
                  <a:pt x="8970272" y="5738987"/>
                </a:lnTo>
                <a:lnTo>
                  <a:pt x="8970272" y="4941259"/>
                </a:lnTo>
                <a:close/>
                <a:moveTo>
                  <a:pt x="2120765" y="4941259"/>
                </a:moveTo>
                <a:lnTo>
                  <a:pt x="2120765" y="5738987"/>
                </a:lnTo>
                <a:lnTo>
                  <a:pt x="2342235" y="5738987"/>
                </a:lnTo>
                <a:lnTo>
                  <a:pt x="2342235" y="5461469"/>
                </a:lnTo>
                <a:cubicBezTo>
                  <a:pt x="2342235" y="5408868"/>
                  <a:pt x="2350579" y="5372410"/>
                  <a:pt x="2367266" y="5352095"/>
                </a:cubicBezTo>
                <a:cubicBezTo>
                  <a:pt x="2383954" y="5331780"/>
                  <a:pt x="2405720" y="5321622"/>
                  <a:pt x="2432565" y="5321622"/>
                </a:cubicBezTo>
                <a:cubicBezTo>
                  <a:pt x="2456870" y="5321622"/>
                  <a:pt x="2475734" y="5329149"/>
                  <a:pt x="2489157" y="5344204"/>
                </a:cubicBezTo>
                <a:cubicBezTo>
                  <a:pt x="2502579" y="5359259"/>
                  <a:pt x="2509290" y="5384925"/>
                  <a:pt x="2509290" y="5421202"/>
                </a:cubicBezTo>
                <a:lnTo>
                  <a:pt x="2509290" y="5738987"/>
                </a:lnTo>
                <a:lnTo>
                  <a:pt x="2731849" y="5738987"/>
                </a:lnTo>
                <a:lnTo>
                  <a:pt x="2731849" y="5371684"/>
                </a:lnTo>
                <a:cubicBezTo>
                  <a:pt x="2731849" y="5295865"/>
                  <a:pt x="2714527" y="5239636"/>
                  <a:pt x="2679882" y="5202997"/>
                </a:cubicBezTo>
                <a:cubicBezTo>
                  <a:pt x="2645238" y="5166357"/>
                  <a:pt x="2597806" y="5148037"/>
                  <a:pt x="2537586" y="5148037"/>
                </a:cubicBezTo>
                <a:cubicBezTo>
                  <a:pt x="2496956" y="5148037"/>
                  <a:pt x="2461768" y="5154749"/>
                  <a:pt x="2432021" y="5168171"/>
                </a:cubicBezTo>
                <a:cubicBezTo>
                  <a:pt x="2402274" y="5181593"/>
                  <a:pt x="2372345" y="5203904"/>
                  <a:pt x="2342235" y="5235102"/>
                </a:cubicBezTo>
                <a:lnTo>
                  <a:pt x="2342235" y="4941259"/>
                </a:lnTo>
                <a:close/>
                <a:moveTo>
                  <a:pt x="1250735" y="4941259"/>
                </a:moveTo>
                <a:lnTo>
                  <a:pt x="1250735" y="5138243"/>
                </a:lnTo>
                <a:lnTo>
                  <a:pt x="1502133" y="5138243"/>
                </a:lnTo>
                <a:lnTo>
                  <a:pt x="1502133" y="5738987"/>
                </a:lnTo>
                <a:lnTo>
                  <a:pt x="1748634" y="5738987"/>
                </a:lnTo>
                <a:lnTo>
                  <a:pt x="1748634" y="5138243"/>
                </a:lnTo>
                <a:lnTo>
                  <a:pt x="2000033" y="5138243"/>
                </a:lnTo>
                <a:lnTo>
                  <a:pt x="2000033" y="4941259"/>
                </a:lnTo>
                <a:close/>
                <a:moveTo>
                  <a:pt x="6954465" y="4927655"/>
                </a:moveTo>
                <a:cubicBezTo>
                  <a:pt x="6863047" y="4927655"/>
                  <a:pt x="6790312" y="4940534"/>
                  <a:pt x="6736260" y="4966290"/>
                </a:cubicBezTo>
                <a:cubicBezTo>
                  <a:pt x="6666971" y="4999665"/>
                  <a:pt x="6614370" y="5048548"/>
                  <a:pt x="6578456" y="5112939"/>
                </a:cubicBezTo>
                <a:cubicBezTo>
                  <a:pt x="6542541" y="5177331"/>
                  <a:pt x="6524584" y="5253059"/>
                  <a:pt x="6524584" y="5340123"/>
                </a:cubicBezTo>
                <a:cubicBezTo>
                  <a:pt x="6524584" y="5422834"/>
                  <a:pt x="6541000" y="5496114"/>
                  <a:pt x="6573830" y="5559961"/>
                </a:cubicBezTo>
                <a:cubicBezTo>
                  <a:pt x="6606661" y="5623808"/>
                  <a:pt x="6652913" y="5671875"/>
                  <a:pt x="6712589" y="5704161"/>
                </a:cubicBezTo>
                <a:cubicBezTo>
                  <a:pt x="6772265" y="5736448"/>
                  <a:pt x="6849444" y="5752591"/>
                  <a:pt x="6944126" y="5752591"/>
                </a:cubicBezTo>
                <a:cubicBezTo>
                  <a:pt x="7021033" y="5752591"/>
                  <a:pt x="7087510" y="5743613"/>
                  <a:pt x="7143558" y="5725655"/>
                </a:cubicBezTo>
                <a:cubicBezTo>
                  <a:pt x="7199606" y="5707698"/>
                  <a:pt x="7264088" y="5673870"/>
                  <a:pt x="7337005" y="5624171"/>
                </a:cubicBezTo>
                <a:lnTo>
                  <a:pt x="7337005" y="5284075"/>
                </a:lnTo>
                <a:lnTo>
                  <a:pt x="6956098" y="5284075"/>
                </a:lnTo>
                <a:lnTo>
                  <a:pt x="6956098" y="5450042"/>
                </a:lnTo>
                <a:lnTo>
                  <a:pt x="7120976" y="5450042"/>
                </a:lnTo>
                <a:lnTo>
                  <a:pt x="7120976" y="5525135"/>
                </a:lnTo>
                <a:cubicBezTo>
                  <a:pt x="7088689" y="5544362"/>
                  <a:pt x="7060031" y="5557966"/>
                  <a:pt x="7035000" y="5565947"/>
                </a:cubicBezTo>
                <a:cubicBezTo>
                  <a:pt x="7009969" y="5573928"/>
                  <a:pt x="6983668" y="5577918"/>
                  <a:pt x="6956098" y="5577918"/>
                </a:cubicBezTo>
                <a:cubicBezTo>
                  <a:pt x="6898055" y="5577918"/>
                  <a:pt x="6852799" y="5559417"/>
                  <a:pt x="6820331" y="5522414"/>
                </a:cubicBezTo>
                <a:cubicBezTo>
                  <a:pt x="6787864" y="5485412"/>
                  <a:pt x="6771630" y="5423741"/>
                  <a:pt x="6771630" y="5337402"/>
                </a:cubicBezTo>
                <a:cubicBezTo>
                  <a:pt x="6771630" y="5256142"/>
                  <a:pt x="6787682" y="5196739"/>
                  <a:pt x="6819787" y="5159192"/>
                </a:cubicBezTo>
                <a:cubicBezTo>
                  <a:pt x="6851892" y="5121646"/>
                  <a:pt x="6894971" y="5102873"/>
                  <a:pt x="6949024" y="5102873"/>
                </a:cubicBezTo>
                <a:cubicBezTo>
                  <a:pt x="6985300" y="5102873"/>
                  <a:pt x="7015138" y="5110853"/>
                  <a:pt x="7038537" y="5126815"/>
                </a:cubicBezTo>
                <a:cubicBezTo>
                  <a:pt x="7061935" y="5142777"/>
                  <a:pt x="7078532" y="5165813"/>
                  <a:pt x="7088327" y="5195923"/>
                </a:cubicBezTo>
                <a:lnTo>
                  <a:pt x="7326122" y="5153479"/>
                </a:lnTo>
                <a:cubicBezTo>
                  <a:pt x="7311611" y="5101966"/>
                  <a:pt x="7289935" y="5059431"/>
                  <a:pt x="7261095" y="5025875"/>
                </a:cubicBezTo>
                <a:cubicBezTo>
                  <a:pt x="7232255" y="4992319"/>
                  <a:pt x="7195978" y="4967560"/>
                  <a:pt x="7152265" y="4951598"/>
                </a:cubicBezTo>
                <a:cubicBezTo>
                  <a:pt x="7108551" y="4935636"/>
                  <a:pt x="7042618" y="4927655"/>
                  <a:pt x="6954465" y="4927655"/>
                </a:cubicBezTo>
                <a:close/>
                <a:moveTo>
                  <a:pt x="0" y="0"/>
                </a:moveTo>
                <a:lnTo>
                  <a:pt x="12192000" y="0"/>
                </a:lnTo>
                <a:lnTo>
                  <a:pt x="12192000" y="6858000"/>
                </a:lnTo>
                <a:lnTo>
                  <a:pt x="0" y="6858000"/>
                </a:lnTo>
                <a:close/>
              </a:path>
            </a:pathLst>
          </a:custGeom>
        </p:spPr>
      </p:pic>
      <p:sp>
        <p:nvSpPr>
          <p:cNvPr id="2" name="AutoShape 4" descr="Designer Prof. Thomas Gerlach relies on reduction by creating the door handle Frame for Griffwerk.">
            <a:extLst>
              <a:ext uri="{FF2B5EF4-FFF2-40B4-BE49-F238E27FC236}">
                <a16:creationId xmlns:a16="http://schemas.microsoft.com/office/drawing/2014/main" id="{E3736151-33CE-68BC-5C72-4BDFD97F151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8694EA80-3DC2-AB39-75B6-2B04B7901DA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5981" r="22588" b="1552"/>
          <a:stretch/>
        </p:blipFill>
        <p:spPr>
          <a:xfrm>
            <a:off x="445105" y="917896"/>
            <a:ext cx="2714171" cy="3000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AutoShape 6" descr="Frog Design - Wikipedia">
            <a:extLst>
              <a:ext uri="{FF2B5EF4-FFF2-40B4-BE49-F238E27FC236}">
                <a16:creationId xmlns:a16="http://schemas.microsoft.com/office/drawing/2014/main" id="{0F9215CF-B897-35E2-E9EE-95553757AC0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extBox 8">
            <a:extLst>
              <a:ext uri="{FF2B5EF4-FFF2-40B4-BE49-F238E27FC236}">
                <a16:creationId xmlns:a16="http://schemas.microsoft.com/office/drawing/2014/main" id="{361667C5-65AC-B224-18FE-1A60609F9C90}"/>
              </a:ext>
            </a:extLst>
          </p:cNvPr>
          <p:cNvSpPr txBox="1"/>
          <p:nvPr/>
        </p:nvSpPr>
        <p:spPr>
          <a:xfrm>
            <a:off x="3347592" y="5941181"/>
            <a:ext cx="6106415" cy="461665"/>
          </a:xfrm>
          <a:prstGeom prst="rect">
            <a:avLst/>
          </a:prstGeom>
          <a:noFill/>
        </p:spPr>
        <p:txBody>
          <a:bodyPr wrap="none" rtlCol="0">
            <a:spAutoFit/>
          </a:bodyPr>
          <a:lstStyle/>
          <a:p>
            <a:r>
              <a:rPr lang="en-US" sz="2400" dirty="0">
                <a:solidFill>
                  <a:srgbClr val="E8E8E2"/>
                </a:solidFill>
                <a:effectLst>
                  <a:outerShdw blurRad="38100" dist="38100" dir="2700000" algn="tl">
                    <a:srgbClr val="000000">
                      <a:alpha val="43137"/>
                    </a:srgbClr>
                  </a:outerShdw>
                </a:effectLst>
                <a:latin typeface="Arial Black" panose="020B0A04020102020204" pitchFamily="34" charset="0"/>
              </a:rPr>
              <a:t>Head Designer – Managing Director</a:t>
            </a:r>
          </a:p>
        </p:txBody>
      </p:sp>
      <p:pic>
        <p:nvPicPr>
          <p:cNvPr id="13322" name="Picture 10" descr="Frog Design Logo / Industry / Logonoid.com">
            <a:extLst>
              <a:ext uri="{FF2B5EF4-FFF2-40B4-BE49-F238E27FC236}">
                <a16:creationId xmlns:a16="http://schemas.microsoft.com/office/drawing/2014/main" id="{0DF5038B-CBC5-6770-AB08-F899F079AF9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63988" y="990600"/>
            <a:ext cx="4876800" cy="1281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8230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2" descr="The 2 Most Important Things Steve Jobs Taught Jony Ive | Inc.com">
            <a:extLst>
              <a:ext uri="{FF2B5EF4-FFF2-40B4-BE49-F238E27FC236}">
                <a16:creationId xmlns:a16="http://schemas.microsoft.com/office/drawing/2014/main" id="{0C777DB2-AFC1-EFC9-134B-967EEF8C3B5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a14:imgEffect>
                    <a14:imgEffect>
                      <a14:brightnessContrast bright="-40000" contrast="20000"/>
                    </a14:imgEffect>
                  </a14:imgLayer>
                </a14:imgProps>
              </a:ext>
              <a:ext uri="{28A0092B-C50C-407E-A947-70E740481C1C}">
                <a14:useLocalDpi xmlns:a14="http://schemas.microsoft.com/office/drawing/2010/main"/>
              </a:ext>
            </a:extLst>
          </a:blip>
          <a:srcRect t="1517" r="51030" b="-1517"/>
          <a:stretch/>
        </p:blipFill>
        <p:spPr bwMode="auto">
          <a:xfrm>
            <a:off x="0" y="0"/>
            <a:ext cx="6067080" cy="6969275"/>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The 2 Most Important Things Steve Jobs Taught Jony Ive | Inc.com">
            <a:extLst>
              <a:ext uri="{FF2B5EF4-FFF2-40B4-BE49-F238E27FC236}">
                <a16:creationId xmlns:a16="http://schemas.microsoft.com/office/drawing/2014/main" id="{1B609232-D350-13C7-7E5F-C7E1B117E944}"/>
              </a:ext>
            </a:extLst>
          </p:cNvPr>
          <p:cNvPicPr>
            <a:picLocks noChangeAspect="1" noChangeArrowheads="1"/>
          </p:cNvPicPr>
          <p:nvPr/>
        </p:nvPicPr>
        <p:blipFill rotWithShape="1">
          <a:blip r:embed="rId4">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l="33169" r="-193"/>
          <a:stretch/>
        </p:blipFill>
        <p:spPr bwMode="auto">
          <a:xfrm>
            <a:off x="4064000" y="0"/>
            <a:ext cx="817154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C1DED55A-8B0B-EC48-DF50-74DE0B70193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82892" y="1267580"/>
            <a:ext cx="1724993" cy="20489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87B6A99-245E-3232-70BE-EDF0E852AE3C}"/>
              </a:ext>
            </a:extLst>
          </p:cNvPr>
          <p:cNvSpPr txBox="1"/>
          <p:nvPr/>
        </p:nvSpPr>
        <p:spPr>
          <a:xfrm>
            <a:off x="0" y="3496734"/>
            <a:ext cx="5124543" cy="3416320"/>
          </a:xfrm>
          <a:prstGeom prst="rect">
            <a:avLst/>
          </a:prstGeom>
          <a:noFill/>
        </p:spPr>
        <p:txBody>
          <a:bodyPr wrap="square" rtlCol="0">
            <a:spAutoFit/>
          </a:bodyPr>
          <a:lstStyle/>
          <a:p>
            <a:r>
              <a:rPr lang="en-US" sz="2400" b="1" dirty="0">
                <a:solidFill>
                  <a:schemeClr val="bg1"/>
                </a:solidFill>
              </a:rPr>
              <a:t>“Yes, he had a surgically precise opinion, Yes, it could sting. Yes, he constantly questioned “is this good enough? Is it right?“ But he was so clever. His ideas were bold and magnificent. They could suck the air from the room”</a:t>
            </a:r>
          </a:p>
          <a:p>
            <a:endParaRPr lang="en-US" sz="2400" b="1" dirty="0">
              <a:solidFill>
                <a:schemeClr val="bg1"/>
              </a:solidFill>
            </a:endParaRPr>
          </a:p>
          <a:p>
            <a:pPr algn="r"/>
            <a:r>
              <a:rPr lang="en-US" sz="2400" b="1" dirty="0">
                <a:solidFill>
                  <a:schemeClr val="bg1"/>
                </a:solidFill>
              </a:rPr>
              <a:t>Jony </a:t>
            </a:r>
            <a:r>
              <a:rPr lang="en-US" sz="2400" b="1" dirty="0" err="1">
                <a:solidFill>
                  <a:schemeClr val="bg1"/>
                </a:solidFill>
              </a:rPr>
              <a:t>Ive</a:t>
            </a:r>
            <a:endParaRPr lang="en-US" sz="2400" b="1" dirty="0">
              <a:solidFill>
                <a:schemeClr val="bg1"/>
              </a:solidFill>
            </a:endParaRPr>
          </a:p>
        </p:txBody>
      </p:sp>
      <p:pic>
        <p:nvPicPr>
          <p:cNvPr id="3" name="Picture 2" descr="Correlated Magnetics">
            <a:extLst>
              <a:ext uri="{FF2B5EF4-FFF2-40B4-BE49-F238E27FC236}">
                <a16:creationId xmlns:a16="http://schemas.microsoft.com/office/drawing/2014/main" id="{0E917ABE-BA8C-980D-B3D8-AB109DD8DAFA}"/>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2909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Picture 2" descr="iPad Smart Cover - Charcoal Gray - Apple">
            <a:extLst>
              <a:ext uri="{FF2B5EF4-FFF2-40B4-BE49-F238E27FC236}">
                <a16:creationId xmlns:a16="http://schemas.microsoft.com/office/drawing/2014/main" id="{DFB75790-00E9-412D-D573-404F8317C499}"/>
              </a:ext>
            </a:extLst>
          </p:cNvPr>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1000" y="336744"/>
            <a:ext cx="5973838" cy="597383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CE7F66C1-6E34-3DF4-C076-C669B53560FC}"/>
              </a:ext>
            </a:extLst>
          </p:cNvPr>
          <p:cNvGrpSpPr/>
          <p:nvPr/>
        </p:nvGrpSpPr>
        <p:grpSpPr>
          <a:xfrm>
            <a:off x="4098965" y="409989"/>
            <a:ext cx="3012482" cy="2708413"/>
            <a:chOff x="4859308" y="329719"/>
            <a:chExt cx="3012482" cy="2708413"/>
          </a:xfrm>
        </p:grpSpPr>
        <p:pic>
          <p:nvPicPr>
            <p:cNvPr id="10244" name="Picture 4">
              <a:extLst>
                <a:ext uri="{FF2B5EF4-FFF2-40B4-BE49-F238E27FC236}">
                  <a16:creationId xmlns:a16="http://schemas.microsoft.com/office/drawing/2014/main" id="{248122E9-67B6-E723-BA1D-A68145AE352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59308" y="329719"/>
              <a:ext cx="3012482" cy="2708413"/>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F7AFB4DD-56E1-D736-4F64-FBAF0093D1FC}"/>
                </a:ext>
              </a:extLst>
            </p:cNvPr>
            <p:cNvSpPr/>
            <p:nvPr/>
          </p:nvSpPr>
          <p:spPr>
            <a:xfrm rot="21320551">
              <a:off x="5025712" y="820661"/>
              <a:ext cx="2595688" cy="1978266"/>
            </a:xfrm>
            <a:prstGeom prst="ellipse">
              <a:avLst/>
            </a:prstGeom>
            <a:solidFill>
              <a:srgbClr val="E8E8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8B70C7E-01CD-6A9D-D040-F25C2F5F777A}"/>
                </a:ext>
              </a:extLst>
            </p:cNvPr>
            <p:cNvSpPr/>
            <p:nvPr/>
          </p:nvSpPr>
          <p:spPr>
            <a:xfrm rot="21320551">
              <a:off x="6427219" y="690946"/>
              <a:ext cx="348936" cy="342633"/>
            </a:xfrm>
            <a:prstGeom prst="ellipse">
              <a:avLst/>
            </a:prstGeom>
            <a:solidFill>
              <a:srgbClr val="E8E8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77A4BDF-320C-01B6-762A-86323C31BF43}"/>
                </a:ext>
              </a:extLst>
            </p:cNvPr>
            <p:cNvSpPr txBox="1"/>
            <p:nvPr/>
          </p:nvSpPr>
          <p:spPr>
            <a:xfrm rot="20711059">
              <a:off x="5229583" y="1112839"/>
              <a:ext cx="2187943" cy="1754326"/>
            </a:xfrm>
            <a:prstGeom prst="rect">
              <a:avLst/>
            </a:prstGeom>
            <a:noFill/>
          </p:spPr>
          <p:txBody>
            <a:bodyPr wrap="square" rtlCol="0">
              <a:spAutoFit/>
            </a:bodyPr>
            <a:lstStyle/>
            <a:p>
              <a:pPr algn="ctr"/>
              <a:r>
                <a:rPr lang="en-US" sz="3600" b="1" dirty="0">
                  <a:solidFill>
                    <a:srgbClr val="0079BC"/>
                  </a:solidFill>
                  <a:latin typeface="Harlow Solid Italic" panose="04030604020F02020D02" pitchFamily="82" charset="0"/>
                </a:rPr>
                <a:t>Advanced magnetics inside</a:t>
              </a:r>
            </a:p>
          </p:txBody>
        </p:sp>
      </p:grpSp>
      <p:sp>
        <p:nvSpPr>
          <p:cNvPr id="6" name="TextBox 5">
            <a:extLst>
              <a:ext uri="{FF2B5EF4-FFF2-40B4-BE49-F238E27FC236}">
                <a16:creationId xmlns:a16="http://schemas.microsoft.com/office/drawing/2014/main" id="{3B46BA38-1B4C-E43A-9664-BB642D7CD658}"/>
              </a:ext>
            </a:extLst>
          </p:cNvPr>
          <p:cNvSpPr txBox="1"/>
          <p:nvPr/>
        </p:nvSpPr>
        <p:spPr>
          <a:xfrm>
            <a:off x="5267666" y="3131107"/>
            <a:ext cx="4466736" cy="3970318"/>
          </a:xfrm>
          <a:prstGeom prst="rect">
            <a:avLst/>
          </a:prstGeom>
          <a:noFill/>
        </p:spPr>
        <p:txBody>
          <a:bodyPr wrap="none" rtlCol="0">
            <a:spAutoFit/>
          </a:bodyPr>
          <a:lstStyle/>
          <a:p>
            <a:pPr marL="288925" indent="-288925">
              <a:buFont typeface="Arial" panose="020B0604020202020204" pitchFamily="34" charset="0"/>
              <a:buChar char="•"/>
            </a:pPr>
            <a:r>
              <a:rPr lang="en-US" sz="2800" b="1" dirty="0">
                <a:solidFill>
                  <a:schemeClr val="tx1">
                    <a:lumMod val="85000"/>
                    <a:lumOff val="15000"/>
                  </a:schemeClr>
                </a:solidFill>
              </a:rPr>
              <a:t>Feel/UX/Haptic Design</a:t>
            </a:r>
          </a:p>
          <a:p>
            <a:pPr marL="288925" indent="-288925">
              <a:buFont typeface="Arial" panose="020B0604020202020204" pitchFamily="34" charset="0"/>
              <a:buChar char="•"/>
            </a:pPr>
            <a:r>
              <a:rPr lang="en-US" sz="2800" b="1" dirty="0">
                <a:solidFill>
                  <a:schemeClr val="tx1">
                    <a:lumMod val="85000"/>
                    <a:lumOff val="15000"/>
                  </a:schemeClr>
                </a:solidFill>
              </a:rPr>
              <a:t>Precision</a:t>
            </a:r>
          </a:p>
          <a:p>
            <a:pPr marL="288925" indent="-288925">
              <a:buFont typeface="Arial" panose="020B0604020202020204" pitchFamily="34" charset="0"/>
              <a:buChar char="•"/>
            </a:pPr>
            <a:r>
              <a:rPr lang="en-US" sz="2800" b="1" dirty="0">
                <a:solidFill>
                  <a:schemeClr val="tx1">
                    <a:lumMod val="85000"/>
                    <a:lumOff val="15000"/>
                  </a:schemeClr>
                </a:solidFill>
              </a:rPr>
              <a:t>Function</a:t>
            </a:r>
          </a:p>
          <a:p>
            <a:pPr marL="288925" indent="-288925">
              <a:buFont typeface="Arial" panose="020B0604020202020204" pitchFamily="34" charset="0"/>
              <a:buChar char="•"/>
            </a:pPr>
            <a:r>
              <a:rPr lang="en-US" sz="2800" b="1" dirty="0">
                <a:solidFill>
                  <a:schemeClr val="tx1">
                    <a:lumMod val="85000"/>
                    <a:lumOff val="15000"/>
                  </a:schemeClr>
                </a:solidFill>
              </a:rPr>
              <a:t>Alignment</a:t>
            </a:r>
          </a:p>
          <a:p>
            <a:pPr marL="288925" indent="-288925">
              <a:buFont typeface="Arial" panose="020B0604020202020204" pitchFamily="34" charset="0"/>
              <a:buChar char="•"/>
            </a:pPr>
            <a:r>
              <a:rPr lang="en-US" sz="2800" b="1" dirty="0">
                <a:solidFill>
                  <a:schemeClr val="tx1">
                    <a:lumMod val="85000"/>
                    <a:lumOff val="15000"/>
                  </a:schemeClr>
                </a:solidFill>
              </a:rPr>
              <a:t>Material Reduction</a:t>
            </a:r>
          </a:p>
          <a:p>
            <a:pPr marL="288925" indent="-288925">
              <a:buFont typeface="Arial" panose="020B0604020202020204" pitchFamily="34" charset="0"/>
              <a:buChar char="•"/>
            </a:pPr>
            <a:r>
              <a:rPr lang="en-US" sz="2800" b="1" dirty="0">
                <a:solidFill>
                  <a:schemeClr val="tx1">
                    <a:lumMod val="85000"/>
                    <a:lumOff val="15000"/>
                  </a:schemeClr>
                </a:solidFill>
              </a:rPr>
              <a:t>Footprint Reduction</a:t>
            </a:r>
          </a:p>
          <a:p>
            <a:pPr marL="288925" indent="-288925">
              <a:buFont typeface="Arial" panose="020B0604020202020204" pitchFamily="34" charset="0"/>
              <a:buChar char="•"/>
            </a:pPr>
            <a:r>
              <a:rPr lang="en-US" sz="2800" b="1" dirty="0">
                <a:solidFill>
                  <a:schemeClr val="tx1">
                    <a:lumMod val="85000"/>
                    <a:lumOff val="15000"/>
                  </a:schemeClr>
                </a:solidFill>
              </a:rPr>
              <a:t>Field Control</a:t>
            </a:r>
          </a:p>
          <a:p>
            <a:pPr marL="288925" indent="-288925">
              <a:buFont typeface="Arial" panose="020B0604020202020204" pitchFamily="34" charset="0"/>
              <a:buChar char="•"/>
            </a:pPr>
            <a:r>
              <a:rPr lang="en-US" sz="2800" b="1" dirty="0">
                <a:solidFill>
                  <a:schemeClr val="tx1">
                    <a:lumMod val="85000"/>
                    <a:lumOff val="15000"/>
                  </a:schemeClr>
                </a:solidFill>
              </a:rPr>
              <a:t>Safety…..</a:t>
            </a:r>
          </a:p>
          <a:p>
            <a:pPr marL="457200" indent="-457200">
              <a:buFont typeface="Arial" panose="020B0604020202020204" pitchFamily="34" charset="0"/>
              <a:buChar char="•"/>
            </a:pPr>
            <a:endParaRPr lang="en-US" sz="2800" b="1" dirty="0">
              <a:solidFill>
                <a:schemeClr val="tx1">
                  <a:lumMod val="85000"/>
                  <a:lumOff val="15000"/>
                </a:schemeClr>
              </a:solidFill>
            </a:endParaRPr>
          </a:p>
        </p:txBody>
      </p:sp>
      <p:grpSp>
        <p:nvGrpSpPr>
          <p:cNvPr id="7" name="Group 6">
            <a:extLst>
              <a:ext uri="{FF2B5EF4-FFF2-40B4-BE49-F238E27FC236}">
                <a16:creationId xmlns:a16="http://schemas.microsoft.com/office/drawing/2014/main" id="{E871D34B-5A35-9CFE-3230-CD7CAA8A891D}"/>
              </a:ext>
            </a:extLst>
          </p:cNvPr>
          <p:cNvGrpSpPr/>
          <p:nvPr/>
        </p:nvGrpSpPr>
        <p:grpSpPr>
          <a:xfrm>
            <a:off x="195942" y="6227092"/>
            <a:ext cx="2797194" cy="611599"/>
            <a:chOff x="285659" y="1036273"/>
            <a:chExt cx="5354371" cy="1247698"/>
          </a:xfrm>
        </p:grpSpPr>
        <p:pic>
          <p:nvPicPr>
            <p:cNvPr id="8" name="Picture 2" descr="Correlated Magnetics">
              <a:extLst>
                <a:ext uri="{FF2B5EF4-FFF2-40B4-BE49-F238E27FC236}">
                  <a16:creationId xmlns:a16="http://schemas.microsoft.com/office/drawing/2014/main" id="{CC31D369-6D6D-9347-BE8A-52A576124F3A}"/>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orrelated Magnetics">
              <a:extLst>
                <a:ext uri="{FF2B5EF4-FFF2-40B4-BE49-F238E27FC236}">
                  <a16:creationId xmlns:a16="http://schemas.microsoft.com/office/drawing/2014/main" id="{AC52543C-6B47-458C-E15B-61F49F426CC4}"/>
                </a:ext>
              </a:extLst>
            </p:cNvPr>
            <p:cNvPicPr>
              <a:picLocks noChangeAspect="1" noChangeArrowheads="1"/>
            </p:cNvPicPr>
            <p:nvPr/>
          </p:nvPicPr>
          <p:blipFill rotWithShape="1">
            <a:blip r:embed="rId5" cstate="screen">
              <a:grayscl/>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34F366F-AA4D-F132-7EBA-AF8B3C62155F}"/>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tx1">
                      <a:lumMod val="50000"/>
                      <a:lumOff val="50000"/>
                    </a:schemeClr>
                  </a:solidFill>
                  <a:latin typeface="Arial" panose="020B0604020202020204" pitchFamily="34" charset="0"/>
                  <a:cs typeface="Arial" panose="020B0604020202020204" pitchFamily="34" charset="0"/>
                </a:rPr>
                <a:t>CORRELATED MAGNETICS</a:t>
              </a:r>
            </a:p>
          </p:txBody>
        </p:sp>
      </p:grpSp>
      <p:sp>
        <p:nvSpPr>
          <p:cNvPr id="11" name="TextBox 10">
            <a:extLst>
              <a:ext uri="{FF2B5EF4-FFF2-40B4-BE49-F238E27FC236}">
                <a16:creationId xmlns:a16="http://schemas.microsoft.com/office/drawing/2014/main" id="{E30A3EC6-1F89-B386-8ABD-50E1A5950750}"/>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spTree>
    <p:extLst>
      <p:ext uri="{BB962C8B-B14F-4D97-AF65-F5344CB8AC3E}">
        <p14:creationId xmlns:p14="http://schemas.microsoft.com/office/powerpoint/2010/main" val="145305766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2" descr="Nest Learning Thermostat">
            <a:extLst>
              <a:ext uri="{FF2B5EF4-FFF2-40B4-BE49-F238E27FC236}">
                <a16:creationId xmlns:a16="http://schemas.microsoft.com/office/drawing/2014/main" id="{01B4F8C2-59CF-E6DF-94C8-2C738343A5C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96658" y="920790"/>
            <a:ext cx="3805162" cy="380516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Bike+ Basics Package">
            <a:extLst>
              <a:ext uri="{FF2B5EF4-FFF2-40B4-BE49-F238E27FC236}">
                <a16:creationId xmlns:a16="http://schemas.microsoft.com/office/drawing/2014/main" id="{385204F7-87D6-B66B-8AF1-B2904B6E00B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9629" y="2086103"/>
            <a:ext cx="5328585" cy="532858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Dyson Purifier Cool purifying fan TP07 (Black/Nickel) | Dyson">
            <a:extLst>
              <a:ext uri="{FF2B5EF4-FFF2-40B4-BE49-F238E27FC236}">
                <a16:creationId xmlns:a16="http://schemas.microsoft.com/office/drawing/2014/main" id="{0F898DBB-96EF-F4CB-93AD-E3F93084B11F}"/>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l="32795" t="7115" r="35150" b="8731"/>
          <a:stretch/>
        </p:blipFill>
        <p:spPr bwMode="auto">
          <a:xfrm>
            <a:off x="4119980" y="1191934"/>
            <a:ext cx="1170109" cy="4607758"/>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descr="Coolers: Premium Durability &amp; Insulation | YETI">
            <a:extLst>
              <a:ext uri="{FF2B5EF4-FFF2-40B4-BE49-F238E27FC236}">
                <a16:creationId xmlns:a16="http://schemas.microsoft.com/office/drawing/2014/main" id="{9A74B949-0244-98BD-45BE-5E011DC59D1D}"/>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t="44848"/>
          <a:stretch/>
        </p:blipFill>
        <p:spPr bwMode="auto">
          <a:xfrm>
            <a:off x="5369434" y="4632904"/>
            <a:ext cx="5769735" cy="31821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6A4E026-7B11-E1BF-1616-AFF8974D9B1F}"/>
              </a:ext>
            </a:extLst>
          </p:cNvPr>
          <p:cNvSpPr txBox="1"/>
          <p:nvPr/>
        </p:nvSpPr>
        <p:spPr>
          <a:xfrm>
            <a:off x="470444" y="97887"/>
            <a:ext cx="10952298" cy="1138773"/>
          </a:xfrm>
          <a:prstGeom prst="rect">
            <a:avLst/>
          </a:prstGeom>
          <a:noFill/>
        </p:spPr>
        <p:txBody>
          <a:bodyPr wrap="square" rtlCol="0">
            <a:spAutoFit/>
          </a:bodyPr>
          <a:lstStyle/>
          <a:p>
            <a:r>
              <a:rPr lang="en-US" sz="3600" dirty="0"/>
              <a:t>We Have Come to Expect Amazing Products</a:t>
            </a:r>
          </a:p>
          <a:p>
            <a:r>
              <a:rPr lang="en-US" sz="3200" dirty="0"/>
              <a:t>That Delight Our Senses</a:t>
            </a:r>
          </a:p>
        </p:txBody>
      </p:sp>
      <p:pic>
        <p:nvPicPr>
          <p:cNvPr id="5140" name="Picture 20" descr="Newest Apple iPhones for Sale: See Pricing &amp; More or Buy Today | T-Mobile">
            <a:extLst>
              <a:ext uri="{FF2B5EF4-FFF2-40B4-BE49-F238E27FC236}">
                <a16:creationId xmlns:a16="http://schemas.microsoft.com/office/drawing/2014/main" id="{1E516925-0921-5640-DFC6-F20AA9F8CC47}"/>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t="13375" b="11894"/>
          <a:stretch/>
        </p:blipFill>
        <p:spPr bwMode="auto">
          <a:xfrm>
            <a:off x="5369434" y="1043609"/>
            <a:ext cx="2263818" cy="2716699"/>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descr="Dyson V8 Animal Plus Cordless Stick Vacuum Cleaner-Purple">
            <a:extLst>
              <a:ext uri="{FF2B5EF4-FFF2-40B4-BE49-F238E27FC236}">
                <a16:creationId xmlns:a16="http://schemas.microsoft.com/office/drawing/2014/main" id="{736C13C5-9A46-67AB-D904-8F99D6C0DE8E}"/>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l="19412" r="18901"/>
          <a:stretch/>
        </p:blipFill>
        <p:spPr bwMode="auto">
          <a:xfrm>
            <a:off x="4452661" y="2586216"/>
            <a:ext cx="2618961" cy="4245497"/>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Harman Kardon Onyx Studio 8 | Portable stereo Bluetooth speaker">
            <a:extLst>
              <a:ext uri="{FF2B5EF4-FFF2-40B4-BE49-F238E27FC236}">
                <a16:creationId xmlns:a16="http://schemas.microsoft.com/office/drawing/2014/main" id="{3379A148-F605-8744-0C3F-C3E31AA5BF8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697120" y="1664002"/>
            <a:ext cx="3364465" cy="3364465"/>
          </a:xfrm>
          <a:prstGeom prst="rect">
            <a:avLst/>
          </a:prstGeom>
          <a:noFill/>
          <a:extLst>
            <a:ext uri="{909E8E84-426E-40DD-AFC4-6F175D3DCCD1}">
              <a14:hiddenFill xmlns:a14="http://schemas.microsoft.com/office/drawing/2010/main">
                <a:solidFill>
                  <a:srgbClr val="FFFFFF"/>
                </a:solidFill>
              </a14:hiddenFill>
            </a:ext>
          </a:extLst>
        </p:spPr>
      </p:pic>
      <p:pic>
        <p:nvPicPr>
          <p:cNvPr id="5142" name="Picture 22" descr="GATOR MAGNETICS Open Storage Hook: 4in Black 3-Pack, The Ultimate Workshop  &amp; Garage Storage Systems, Heavy Duty Magnetic Hooks, Sturdy Tool Storage  Solutions, 25lb Hold, for All Steel Surfaces - Amazon.com">
            <a:extLst>
              <a:ext uri="{FF2B5EF4-FFF2-40B4-BE49-F238E27FC236}">
                <a16:creationId xmlns:a16="http://schemas.microsoft.com/office/drawing/2014/main" id="{6EB6D170-ED25-946C-27E3-E9E591CE87C3}"/>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rot="21088306">
            <a:off x="9603044" y="785831"/>
            <a:ext cx="2251213" cy="22512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6" name="Picture 6" descr="eero Home Wi-Fi System with an IPQ4019 Wi-Fi SoC | Qualcomm">
            <a:extLst>
              <a:ext uri="{FF2B5EF4-FFF2-40B4-BE49-F238E27FC236}">
                <a16:creationId xmlns:a16="http://schemas.microsoft.com/office/drawing/2014/main" id="{4B88C95D-966E-17D4-7380-CA552B3B6493}"/>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l="11056" t="21289" r="12693" b="16024"/>
          <a:stretch/>
        </p:blipFill>
        <p:spPr bwMode="auto">
          <a:xfrm>
            <a:off x="9287009" y="3262553"/>
            <a:ext cx="2560169" cy="1487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876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C10A8E-E731-62E6-C196-7A9083F2379A}"/>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t="12269" b="3363"/>
          <a:stretch/>
        </p:blipFill>
        <p:spPr>
          <a:xfrm>
            <a:off x="0" y="0"/>
            <a:ext cx="12192000" cy="6858000"/>
          </a:xfrm>
          <a:prstGeom prst="rect">
            <a:avLst/>
          </a:prstGeom>
        </p:spPr>
      </p:pic>
      <p:sp>
        <p:nvSpPr>
          <p:cNvPr id="4" name="TextBox 3">
            <a:extLst>
              <a:ext uri="{FF2B5EF4-FFF2-40B4-BE49-F238E27FC236}">
                <a16:creationId xmlns:a16="http://schemas.microsoft.com/office/drawing/2014/main" id="{5EFCD0EF-822B-950B-3DD2-057F19960F2A}"/>
              </a:ext>
            </a:extLst>
          </p:cNvPr>
          <p:cNvSpPr txBox="1"/>
          <p:nvPr/>
        </p:nvSpPr>
        <p:spPr>
          <a:xfrm>
            <a:off x="422413" y="94422"/>
            <a:ext cx="11190564" cy="646331"/>
          </a:xfrm>
          <a:prstGeom prst="rect">
            <a:avLst/>
          </a:prstGeom>
          <a:noFill/>
        </p:spPr>
        <p:txBody>
          <a:bodyPr wrap="none" rtlCol="0">
            <a:spAutoFit/>
          </a:bodyPr>
          <a:lstStyle/>
          <a:p>
            <a:r>
              <a:rPr lang="en-US" sz="3600" dirty="0">
                <a:solidFill>
                  <a:schemeClr val="bg1"/>
                </a:solidFill>
                <a:effectLst>
                  <a:outerShdw blurRad="38100" dist="38100" dir="2700000" algn="tl">
                    <a:srgbClr val="000000">
                      <a:alpha val="43137"/>
                    </a:srgbClr>
                  </a:outerShdw>
                </a:effectLst>
              </a:rPr>
              <a:t>and consumers are not about to get less demanding</a:t>
            </a:r>
          </a:p>
        </p:txBody>
      </p:sp>
    </p:spTree>
    <p:extLst>
      <p:ext uri="{BB962C8B-B14F-4D97-AF65-F5344CB8AC3E}">
        <p14:creationId xmlns:p14="http://schemas.microsoft.com/office/powerpoint/2010/main" val="31217002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DC4A9A-1222-A8CF-46F6-0B6F464B96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7048500" y="0"/>
            <a:ext cx="5143500" cy="6858000"/>
          </a:xfrm>
          <a:prstGeom prst="rect">
            <a:avLst/>
          </a:prstGeom>
        </p:spPr>
      </p:pic>
      <p:sp>
        <p:nvSpPr>
          <p:cNvPr id="5" name="Rectangle 4">
            <a:extLst>
              <a:ext uri="{FF2B5EF4-FFF2-40B4-BE49-F238E27FC236}">
                <a16:creationId xmlns:a16="http://schemas.microsoft.com/office/drawing/2014/main" id="{B7B6DFF8-64E4-38BF-8A3A-79B30F463D47}"/>
              </a:ext>
            </a:extLst>
          </p:cNvPr>
          <p:cNvSpPr/>
          <p:nvPr/>
        </p:nvSpPr>
        <p:spPr>
          <a:xfrm flipH="1">
            <a:off x="6097867" y="-1"/>
            <a:ext cx="3388331" cy="6858001"/>
          </a:xfrm>
          <a:prstGeom prst="rect">
            <a:avLst/>
          </a:prstGeom>
          <a:gradFill flip="none" rotWithShape="1">
            <a:gsLst>
              <a:gs pos="28000">
                <a:schemeClr val="tx1"/>
              </a:gs>
              <a:gs pos="100000">
                <a:schemeClr val="tx1">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0F1720A1-C732-0AC7-F685-5BA86B069ADD}"/>
              </a:ext>
            </a:extLst>
          </p:cNvPr>
          <p:cNvSpPr>
            <a:spLocks noChangeArrowheads="1"/>
          </p:cNvSpPr>
          <p:nvPr/>
        </p:nvSpPr>
        <p:spPr bwMode="auto">
          <a:xfrm>
            <a:off x="9665712" y="6576949"/>
            <a:ext cx="2654006"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tx1">
                    <a:lumMod val="50000"/>
                    <a:lumOff val="50000"/>
                  </a:schemeClr>
                </a:solidFill>
                <a:effectLst/>
                <a:latin typeface="Arial" panose="020B0604020202020204" pitchFamily="34" charset="0"/>
              </a:rPr>
              <a:t>Photo by </a:t>
            </a:r>
            <a:r>
              <a:rPr kumimoji="0" lang="en-US" altLang="en-US" sz="1050" b="0" i="0" u="none" strike="noStrike" cap="none" normalizeH="0" baseline="0" dirty="0">
                <a:ln>
                  <a:noFill/>
                </a:ln>
                <a:solidFill>
                  <a:schemeClr val="tx1">
                    <a:lumMod val="50000"/>
                    <a:lumOff val="50000"/>
                  </a:schemeClr>
                </a:solidFill>
                <a:effectLst/>
                <a:latin typeface="Arial" panose="020B0604020202020204" pitchFamily="34" charset="0"/>
                <a:hlinkClick r:id="rId3">
                  <a:extLst>
                    <a:ext uri="{A12FA001-AC4F-418D-AE19-62706E023703}">
                      <ahyp:hlinkClr xmlns:ahyp="http://schemas.microsoft.com/office/drawing/2018/hyperlinkcolor" val="tx"/>
                    </a:ext>
                  </a:extLst>
                </a:hlinkClick>
              </a:rPr>
              <a:t>Meghan </a:t>
            </a:r>
            <a:r>
              <a:rPr kumimoji="0" lang="en-US" altLang="en-US" sz="1050" b="0" i="0" u="none" strike="noStrike" cap="none" normalizeH="0" baseline="0" dirty="0" err="1">
                <a:ln>
                  <a:noFill/>
                </a:ln>
                <a:solidFill>
                  <a:schemeClr val="tx1">
                    <a:lumMod val="50000"/>
                    <a:lumOff val="50000"/>
                  </a:schemeClr>
                </a:solidFill>
                <a:effectLst/>
                <a:latin typeface="Arial" panose="020B0604020202020204" pitchFamily="34" charset="0"/>
                <a:hlinkClick r:id="rId3">
                  <a:extLst>
                    <a:ext uri="{A12FA001-AC4F-418D-AE19-62706E023703}">
                      <ahyp:hlinkClr xmlns:ahyp="http://schemas.microsoft.com/office/drawing/2018/hyperlinkcolor" val="tx"/>
                    </a:ext>
                  </a:extLst>
                </a:hlinkClick>
              </a:rPr>
              <a:t>Hessler</a:t>
            </a:r>
            <a:r>
              <a:rPr kumimoji="0" lang="en-US" altLang="en-US" sz="1050" b="0" i="0" u="none" strike="noStrike" cap="none" normalizeH="0" baseline="0" dirty="0">
                <a:ln>
                  <a:noFill/>
                </a:ln>
                <a:solidFill>
                  <a:schemeClr val="tx1">
                    <a:lumMod val="50000"/>
                    <a:lumOff val="50000"/>
                  </a:schemeClr>
                </a:solidFill>
                <a:effectLst/>
                <a:latin typeface="Arial" panose="020B0604020202020204" pitchFamily="34" charset="0"/>
              </a:rPr>
              <a:t> on </a:t>
            </a:r>
            <a:r>
              <a:rPr kumimoji="0" lang="en-US" altLang="en-US" sz="1050" b="0" i="0" u="none" strike="noStrike" cap="none" normalizeH="0" baseline="0" dirty="0" err="1">
                <a:ln>
                  <a:noFill/>
                </a:ln>
                <a:solidFill>
                  <a:schemeClr val="tx1">
                    <a:lumMod val="50000"/>
                    <a:lumOff val="50000"/>
                  </a:schemeClr>
                </a:solidFill>
                <a:effectLst/>
                <a:latin typeface="Arial" panose="020B0604020202020204" pitchFamily="34" charset="0"/>
                <a:hlinkClick r:id="rId4">
                  <a:extLst>
                    <a:ext uri="{A12FA001-AC4F-418D-AE19-62706E023703}">
                      <ahyp:hlinkClr xmlns:ahyp="http://schemas.microsoft.com/office/drawing/2018/hyperlinkcolor" val="tx"/>
                    </a:ext>
                  </a:extLst>
                </a:hlinkClick>
              </a:rPr>
              <a:t>Unsplash</a:t>
            </a:r>
            <a:r>
              <a:rPr kumimoji="0" lang="en-US" altLang="en-US" sz="1050" b="0" i="0" u="none" strike="noStrike" cap="none" normalizeH="0" baseline="0" dirty="0">
                <a:ln>
                  <a:noFill/>
                </a:ln>
                <a:solidFill>
                  <a:schemeClr val="tx1">
                    <a:lumMod val="50000"/>
                    <a:lumOff val="50000"/>
                  </a:schemeClr>
                </a:solidFill>
                <a:effectLst/>
                <a:latin typeface="Arial" panose="020B0604020202020204" pitchFamily="34" charset="0"/>
              </a:rPr>
              <a:t> </a:t>
            </a:r>
          </a:p>
        </p:txBody>
      </p:sp>
      <p:pic>
        <p:nvPicPr>
          <p:cNvPr id="7171" name="Picture 3" descr="Jim Collins - Concepts - Genius of the AND">
            <a:extLst>
              <a:ext uri="{FF2B5EF4-FFF2-40B4-BE49-F238E27FC236}">
                <a16:creationId xmlns:a16="http://schemas.microsoft.com/office/drawing/2014/main" id="{B25E8111-4A52-63BD-94BE-3674AFFE793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01652" y="1730489"/>
            <a:ext cx="4687892" cy="519744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436A3BC-F26B-6F1B-3019-E6B094683509}"/>
              </a:ext>
            </a:extLst>
          </p:cNvPr>
          <p:cNvSpPr txBox="1"/>
          <p:nvPr/>
        </p:nvSpPr>
        <p:spPr>
          <a:xfrm>
            <a:off x="1028988" y="899492"/>
            <a:ext cx="4941161" cy="830997"/>
          </a:xfrm>
          <a:prstGeom prst="rect">
            <a:avLst/>
          </a:prstGeom>
          <a:noFill/>
        </p:spPr>
        <p:txBody>
          <a:bodyPr wrap="none" rtlCol="0">
            <a:spAutoFit/>
          </a:bodyPr>
          <a:lstStyle/>
          <a:p>
            <a:r>
              <a:rPr lang="en-US" sz="4800" b="1" dirty="0">
                <a:solidFill>
                  <a:schemeClr val="bg1"/>
                </a:solidFill>
              </a:rPr>
              <a:t>Enter the era of </a:t>
            </a:r>
          </a:p>
        </p:txBody>
      </p:sp>
      <p:grpSp>
        <p:nvGrpSpPr>
          <p:cNvPr id="3" name="Group 2">
            <a:extLst>
              <a:ext uri="{FF2B5EF4-FFF2-40B4-BE49-F238E27FC236}">
                <a16:creationId xmlns:a16="http://schemas.microsoft.com/office/drawing/2014/main" id="{CC42A05C-9D7B-1228-4744-F240EEA61FE6}"/>
              </a:ext>
            </a:extLst>
          </p:cNvPr>
          <p:cNvGrpSpPr/>
          <p:nvPr/>
        </p:nvGrpSpPr>
        <p:grpSpPr>
          <a:xfrm>
            <a:off x="195942" y="6227092"/>
            <a:ext cx="2797194" cy="611599"/>
            <a:chOff x="285659" y="1036273"/>
            <a:chExt cx="5354371" cy="1247698"/>
          </a:xfrm>
        </p:grpSpPr>
        <p:pic>
          <p:nvPicPr>
            <p:cNvPr id="7" name="Picture 2" descr="Correlated Magnetics">
              <a:extLst>
                <a:ext uri="{FF2B5EF4-FFF2-40B4-BE49-F238E27FC236}">
                  <a16:creationId xmlns:a16="http://schemas.microsoft.com/office/drawing/2014/main" id="{53DE46CA-26A8-A35B-2974-2D9B277AAFB3}"/>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orrelated Magnetics">
              <a:extLst>
                <a:ext uri="{FF2B5EF4-FFF2-40B4-BE49-F238E27FC236}">
                  <a16:creationId xmlns:a16="http://schemas.microsoft.com/office/drawing/2014/main" id="{32123C36-A9C3-35BD-05D8-B7D811DFF7A8}"/>
                </a:ext>
              </a:extLst>
            </p:cNvPr>
            <p:cNvPicPr>
              <a:picLocks noChangeAspect="1" noChangeArrowheads="1"/>
            </p:cNvPicPr>
            <p:nvPr/>
          </p:nvPicPr>
          <p:blipFill rotWithShape="1">
            <a:blip r:embed="rId7"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9A364E6-BCD3-9081-6B70-79E0561F7AAE}"/>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0" name="TextBox 9">
            <a:extLst>
              <a:ext uri="{FF2B5EF4-FFF2-40B4-BE49-F238E27FC236}">
                <a16:creationId xmlns:a16="http://schemas.microsoft.com/office/drawing/2014/main" id="{A4C202D0-EC12-41A6-A63A-F4E8AAC9A40A}"/>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sp>
        <p:nvSpPr>
          <p:cNvPr id="11" name="TextBox 10">
            <a:extLst>
              <a:ext uri="{FF2B5EF4-FFF2-40B4-BE49-F238E27FC236}">
                <a16:creationId xmlns:a16="http://schemas.microsoft.com/office/drawing/2014/main" id="{558628ED-A2D7-49C8-4116-186854AC5402}"/>
              </a:ext>
            </a:extLst>
          </p:cNvPr>
          <p:cNvSpPr txBox="1"/>
          <p:nvPr/>
        </p:nvSpPr>
        <p:spPr>
          <a:xfrm>
            <a:off x="1457747" y="5703872"/>
            <a:ext cx="3993209" cy="523220"/>
          </a:xfrm>
          <a:prstGeom prst="rect">
            <a:avLst/>
          </a:prstGeom>
          <a:noFill/>
        </p:spPr>
        <p:txBody>
          <a:bodyPr wrap="none" rtlCol="0">
            <a:spAutoFit/>
          </a:bodyPr>
          <a:lstStyle/>
          <a:p>
            <a:r>
              <a:rPr lang="en-US" sz="2800" dirty="0">
                <a:solidFill>
                  <a:schemeClr val="bg1"/>
                </a:solidFill>
                <a:latin typeface="Aptos" panose="020B0004020202020204" pitchFamily="34" charset="0"/>
              </a:rPr>
              <a:t>Fast - Cheap - Perfection</a:t>
            </a:r>
          </a:p>
        </p:txBody>
      </p:sp>
    </p:spTree>
    <p:extLst>
      <p:ext uri="{BB962C8B-B14F-4D97-AF65-F5344CB8AC3E}">
        <p14:creationId xmlns:p14="http://schemas.microsoft.com/office/powerpoint/2010/main" val="7720050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1">
  <p:cSld>
    <p:bg>
      <p:bgPr>
        <a:solidFill>
          <a:srgbClr val="5A5250"/>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98AD8E5-BF7F-A75D-9E75-A811FBAF42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572000" cy="6858000"/>
          </a:xfrm>
          <a:prstGeom prst="rect">
            <a:avLst/>
          </a:prstGeom>
        </p:spPr>
      </p:pic>
      <p:sp>
        <p:nvSpPr>
          <p:cNvPr id="11" name="TextBox 10">
            <a:extLst>
              <a:ext uri="{FF2B5EF4-FFF2-40B4-BE49-F238E27FC236}">
                <a16:creationId xmlns:a16="http://schemas.microsoft.com/office/drawing/2014/main" id="{80C0DA6B-45ED-6E76-93CF-14D9BBEB50F5}"/>
              </a:ext>
            </a:extLst>
          </p:cNvPr>
          <p:cNvSpPr txBox="1"/>
          <p:nvPr/>
        </p:nvSpPr>
        <p:spPr>
          <a:xfrm>
            <a:off x="180869" y="3008793"/>
            <a:ext cx="2232534" cy="461665"/>
          </a:xfrm>
          <a:prstGeom prst="rect">
            <a:avLst/>
          </a:prstGeom>
          <a:noFill/>
        </p:spPr>
        <p:txBody>
          <a:bodyPr wrap="none" rtlCol="0">
            <a:spAutoFit/>
          </a:bodyPr>
          <a:lstStyle/>
          <a:p>
            <a:r>
              <a:rPr lang="en-US" sz="2400" dirty="0">
                <a:latin typeface="Aptos" panose="020B0004020202020204" pitchFamily="34" charset="0"/>
              </a:rPr>
              <a:t>TIME IS MONEY</a:t>
            </a:r>
          </a:p>
        </p:txBody>
      </p:sp>
      <p:sp>
        <p:nvSpPr>
          <p:cNvPr id="2" name="Rectangle 1">
            <a:extLst>
              <a:ext uri="{FF2B5EF4-FFF2-40B4-BE49-F238E27FC236}">
                <a16:creationId xmlns:a16="http://schemas.microsoft.com/office/drawing/2014/main" id="{0A50FE5A-2065-BEDD-236D-055ED790C80C}"/>
              </a:ext>
            </a:extLst>
          </p:cNvPr>
          <p:cNvSpPr>
            <a:spLocks noChangeArrowheads="1"/>
          </p:cNvSpPr>
          <p:nvPr/>
        </p:nvSpPr>
        <p:spPr bwMode="auto">
          <a:xfrm rot="10800000" flipV="1">
            <a:off x="120951" y="6545126"/>
            <a:ext cx="245291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Photo by </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hlinkClick r:id="rId3">
                  <a:extLst>
                    <a:ext uri="{A12FA001-AC4F-418D-AE19-62706E023703}">
                      <ahyp:hlinkClr xmlns:ahyp="http://schemas.microsoft.com/office/drawing/2018/hyperlinkcolor" val="tx"/>
                    </a:ext>
                  </a:extLst>
                </a:hlinkClick>
              </a:rPr>
              <a:t>Akram Huseyn</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 on </a:t>
            </a:r>
            <a:r>
              <a:rPr kumimoji="0" lang="en-US" altLang="en-US" sz="1000" b="0" i="0" u="none" strike="noStrike" cap="none" normalizeH="0" baseline="0" dirty="0" err="1">
                <a:ln>
                  <a:noFill/>
                </a:ln>
                <a:solidFill>
                  <a:schemeClr val="tx1">
                    <a:lumMod val="50000"/>
                    <a:lumOff val="50000"/>
                  </a:schemeClr>
                </a:solidFill>
                <a:effectLst/>
                <a:latin typeface="Arial" panose="020B0604020202020204" pitchFamily="34" charset="0"/>
                <a:hlinkClick r:id="rId4">
                  <a:extLst>
                    <a:ext uri="{A12FA001-AC4F-418D-AE19-62706E023703}">
                      <ahyp:hlinkClr xmlns:ahyp="http://schemas.microsoft.com/office/drawing/2018/hyperlinkcolor" val="tx"/>
                    </a:ext>
                  </a:extLst>
                </a:hlinkClick>
              </a:rPr>
              <a:t>Unsplash</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 </a:t>
            </a:r>
          </a:p>
        </p:txBody>
      </p:sp>
      <p:sp>
        <p:nvSpPr>
          <p:cNvPr id="6" name="Rectangle 5">
            <a:extLst>
              <a:ext uri="{FF2B5EF4-FFF2-40B4-BE49-F238E27FC236}">
                <a16:creationId xmlns:a16="http://schemas.microsoft.com/office/drawing/2014/main" id="{5763A231-1AFA-464A-6304-F297EF0EDA2D}"/>
              </a:ext>
            </a:extLst>
          </p:cNvPr>
          <p:cNvSpPr/>
          <p:nvPr/>
        </p:nvSpPr>
        <p:spPr>
          <a:xfrm>
            <a:off x="2988229" y="124336"/>
            <a:ext cx="2496984" cy="6733664"/>
          </a:xfrm>
          <a:prstGeom prst="rect">
            <a:avLst/>
          </a:prstGeom>
          <a:gradFill flip="none" rotWithShape="1">
            <a:gsLst>
              <a:gs pos="28000">
                <a:srgbClr val="5A5250"/>
              </a:gs>
              <a:gs pos="100000">
                <a:srgbClr val="5A5250">
                  <a:alpha val="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descr="Correlated Magnetics">
            <a:extLst>
              <a:ext uri="{FF2B5EF4-FFF2-40B4-BE49-F238E27FC236}">
                <a16:creationId xmlns:a16="http://schemas.microsoft.com/office/drawing/2014/main" id="{2E564730-637F-25E4-8E6A-0BA4EC034EE8}"/>
              </a:ext>
            </a:extLst>
          </p:cNvPr>
          <p:cNvPicPr>
            <a:picLocks noChangeAspect="1" noChangeArrowheads="1"/>
          </p:cNvPicPr>
          <p:nvPr/>
        </p:nvPicPr>
        <p:blipFill>
          <a:blip r:embed="rId5" cstate="screen">
            <a:biLevel thresh="25000"/>
            <a:extLst>
              <a:ext uri="{28A0092B-C50C-407E-A947-70E740481C1C}">
                <a14:useLocalDpi xmlns:a14="http://schemas.microsoft.com/office/drawing/2010/main"/>
              </a:ext>
            </a:extLst>
          </a:blip>
          <a:srcRect/>
          <a:stretch>
            <a:fillRect/>
          </a:stretch>
        </p:blipFill>
        <p:spPr bwMode="auto">
          <a:xfrm>
            <a:off x="1409698" y="430160"/>
            <a:ext cx="2574792" cy="4526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F4AD2D3-A437-3CD5-E51C-FD3D4D1D87BE}"/>
              </a:ext>
            </a:extLst>
          </p:cNvPr>
          <p:cNvSpPr txBox="1"/>
          <p:nvPr/>
        </p:nvSpPr>
        <p:spPr>
          <a:xfrm>
            <a:off x="2898777" y="1268054"/>
            <a:ext cx="8769228" cy="4832092"/>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rPr>
              <a:t>Design advanced multi-pole magnets for your applications in less than a day</a:t>
            </a:r>
          </a:p>
          <a:p>
            <a:pPr marL="285750" indent="-285750">
              <a:buFont typeface="Arial" panose="020B0604020202020204" pitchFamily="34" charset="0"/>
              <a:buChar char="•"/>
            </a:pPr>
            <a:r>
              <a:rPr lang="en-US" sz="2800" dirty="0">
                <a:solidFill>
                  <a:schemeClr val="bg1"/>
                </a:solidFill>
              </a:rPr>
              <a:t>Create functions, level of haptic control and performance seemingly unachievable</a:t>
            </a:r>
          </a:p>
          <a:p>
            <a:pPr marL="285750" indent="-285750">
              <a:buFont typeface="Arial" panose="020B0604020202020204" pitchFamily="34" charset="0"/>
              <a:buChar char="•"/>
            </a:pPr>
            <a:r>
              <a:rPr lang="en-US" sz="2800" dirty="0">
                <a:solidFill>
                  <a:schemeClr val="bg1"/>
                </a:solidFill>
              </a:rPr>
              <a:t>Prototype your designs in less than an hour</a:t>
            </a:r>
          </a:p>
          <a:p>
            <a:pPr marL="285750" indent="-285750">
              <a:buFont typeface="Arial" panose="020B0604020202020204" pitchFamily="34" charset="0"/>
              <a:buChar char="•"/>
            </a:pPr>
            <a:r>
              <a:rPr lang="en-US" sz="2800" dirty="0">
                <a:solidFill>
                  <a:schemeClr val="bg1"/>
                </a:solidFill>
              </a:rPr>
              <a:t>Iterate the design the same day</a:t>
            </a:r>
          </a:p>
          <a:p>
            <a:pPr marL="285750" indent="-285750">
              <a:buFont typeface="Arial" panose="020B0604020202020204" pitchFamily="34" charset="0"/>
              <a:buChar char="•"/>
            </a:pPr>
            <a:r>
              <a:rPr lang="en-US" sz="2800" dirty="0">
                <a:solidFill>
                  <a:schemeClr val="bg1"/>
                </a:solidFill>
              </a:rPr>
              <a:t>Produce the final prototype in one day</a:t>
            </a:r>
          </a:p>
          <a:p>
            <a:pPr marL="285750" indent="-285750">
              <a:buFont typeface="Arial" panose="020B0604020202020204" pitchFamily="34" charset="0"/>
              <a:buChar char="•"/>
            </a:pPr>
            <a:r>
              <a:rPr lang="en-US" sz="2800" dirty="0">
                <a:solidFill>
                  <a:schemeClr val="bg1"/>
                </a:solidFill>
              </a:rPr>
              <a:t>….even iterate and prototype a new design during a customer visit! </a:t>
            </a:r>
          </a:p>
          <a:p>
            <a:pPr marL="285750" indent="-285750">
              <a:buFont typeface="Arial" panose="020B0604020202020204" pitchFamily="34" charset="0"/>
              <a:buChar char="•"/>
            </a:pPr>
            <a:r>
              <a:rPr lang="en-US" sz="2800" dirty="0">
                <a:solidFill>
                  <a:schemeClr val="bg1"/>
                </a:solidFill>
              </a:rPr>
              <a:t>All with the precision of the manufacturing process</a:t>
            </a:r>
          </a:p>
          <a:p>
            <a:pPr marL="285750" indent="-285750">
              <a:buFont typeface="Arial" panose="020B0604020202020204" pitchFamily="34" charset="0"/>
              <a:buChar char="•"/>
            </a:pPr>
            <a:r>
              <a:rPr lang="en-US" sz="2800" dirty="0">
                <a:solidFill>
                  <a:schemeClr val="bg1"/>
                </a:solidFill>
              </a:rPr>
              <a:t>At the cost of simply running the machine</a:t>
            </a:r>
          </a:p>
        </p:txBody>
      </p:sp>
      <p:sp>
        <p:nvSpPr>
          <p:cNvPr id="8" name="TextBox 7">
            <a:extLst>
              <a:ext uri="{FF2B5EF4-FFF2-40B4-BE49-F238E27FC236}">
                <a16:creationId xmlns:a16="http://schemas.microsoft.com/office/drawing/2014/main" id="{D76935E2-FFEE-E9CB-E58E-C585DCF37C31}"/>
              </a:ext>
            </a:extLst>
          </p:cNvPr>
          <p:cNvSpPr txBox="1"/>
          <p:nvPr/>
        </p:nvSpPr>
        <p:spPr>
          <a:xfrm>
            <a:off x="4079952" y="292333"/>
            <a:ext cx="6257867" cy="769441"/>
          </a:xfrm>
          <a:prstGeom prst="rect">
            <a:avLst/>
          </a:prstGeom>
          <a:noFill/>
        </p:spPr>
        <p:txBody>
          <a:bodyPr wrap="none" rtlCol="0">
            <a:spAutoFit/>
          </a:bodyPr>
          <a:lstStyle/>
          <a:p>
            <a:r>
              <a:rPr lang="en-US" sz="4400" b="1" dirty="0">
                <a:solidFill>
                  <a:schemeClr val="bg1"/>
                </a:solidFill>
                <a:latin typeface="Arial" panose="020B0604020202020204" pitchFamily="34" charset="0"/>
                <a:cs typeface="Arial" panose="020B0604020202020204" pitchFamily="34" charset="0"/>
              </a:rPr>
              <a:t>DESIGN IN REAL TIME</a:t>
            </a:r>
          </a:p>
        </p:txBody>
      </p:sp>
      <p:cxnSp>
        <p:nvCxnSpPr>
          <p:cNvPr id="9" name="Straight Connector 8">
            <a:extLst>
              <a:ext uri="{FF2B5EF4-FFF2-40B4-BE49-F238E27FC236}">
                <a16:creationId xmlns:a16="http://schemas.microsoft.com/office/drawing/2014/main" id="{F83F1AAD-CC04-1A85-27A7-5FBE7E84478C}"/>
              </a:ext>
            </a:extLst>
          </p:cNvPr>
          <p:cNvCxnSpPr>
            <a:cxnSpLocks/>
          </p:cNvCxnSpPr>
          <p:nvPr/>
        </p:nvCxnSpPr>
        <p:spPr>
          <a:xfrm flipH="1" flipV="1">
            <a:off x="4079952" y="457375"/>
            <a:ext cx="3773" cy="452601"/>
          </a:xfrm>
          <a:prstGeom prst="line">
            <a:avLst/>
          </a:prstGeom>
          <a:ln w="28575">
            <a:solidFill>
              <a:srgbClr val="EE31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5875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1">
  <p:cSld>
    <p:bg>
      <p:bgPr>
        <a:solidFill>
          <a:srgbClr val="D2D3CD"/>
        </a:solidFill>
        <a:effectLst/>
      </p:bgPr>
    </p:bg>
    <p:spTree>
      <p:nvGrpSpPr>
        <p:cNvPr id="1" name="">
          <a:extLst>
            <a:ext uri="{FF2B5EF4-FFF2-40B4-BE49-F238E27FC236}">
              <a16:creationId xmlns:a16="http://schemas.microsoft.com/office/drawing/2014/main" id="{DB22F910-9A4A-6B10-0E0E-5B9416E7021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849E2EB-BE56-EAD6-F3FA-01802E8AD27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1700" t="14762" b="14762"/>
          <a:stretch/>
        </p:blipFill>
        <p:spPr>
          <a:xfrm>
            <a:off x="-1" y="-1"/>
            <a:ext cx="5080001" cy="6858001"/>
          </a:xfrm>
          <a:prstGeom prst="rect">
            <a:avLst/>
          </a:prstGeom>
        </p:spPr>
      </p:pic>
      <p:sp>
        <p:nvSpPr>
          <p:cNvPr id="2" name="Rectangle 1">
            <a:extLst>
              <a:ext uri="{FF2B5EF4-FFF2-40B4-BE49-F238E27FC236}">
                <a16:creationId xmlns:a16="http://schemas.microsoft.com/office/drawing/2014/main" id="{BFCA05A0-4B3A-7861-1BF0-A3320B2F655B}"/>
              </a:ext>
            </a:extLst>
          </p:cNvPr>
          <p:cNvSpPr>
            <a:spLocks noChangeArrowheads="1"/>
          </p:cNvSpPr>
          <p:nvPr/>
        </p:nvSpPr>
        <p:spPr bwMode="auto">
          <a:xfrm>
            <a:off x="50871" y="6596390"/>
            <a:ext cx="344059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mn-cs"/>
              </a:rPr>
              <a:t>Photo by </a:t>
            </a:r>
            <a:r>
              <a:rPr kumimoji="0" lang="en-US" altLang="en-US" sz="105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mn-cs"/>
                <a:hlinkClick r:id="rId3">
                  <a:extLst>
                    <a:ext uri="{A12FA001-AC4F-418D-AE19-62706E023703}">
                      <ahyp:hlinkClr xmlns:ahyp="http://schemas.microsoft.com/office/drawing/2018/hyperlinkcolor" val="tx"/>
                    </a:ext>
                  </a:extLst>
                </a:hlinkClick>
              </a:rPr>
              <a:t>Wesley Tingey</a:t>
            </a:r>
            <a:r>
              <a:rPr kumimoji="0" lang="en-US" altLang="en-US" sz="105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mn-cs"/>
              </a:rPr>
              <a:t> on </a:t>
            </a:r>
            <a:r>
              <a:rPr kumimoji="0" lang="en-US" altLang="en-US" sz="105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mn-cs"/>
                <a:hlinkClick r:id="rId4">
                  <a:extLst>
                    <a:ext uri="{A12FA001-AC4F-418D-AE19-62706E023703}">
                      <ahyp:hlinkClr xmlns:ahyp="http://schemas.microsoft.com/office/drawing/2018/hyperlinkcolor" val="tx"/>
                    </a:ext>
                  </a:extLst>
                </a:hlinkClick>
              </a:rPr>
              <a:t>Unsplash</a:t>
            </a:r>
            <a:r>
              <a:rPr kumimoji="0" lang="en-US" altLang="en-US" sz="105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mn-cs"/>
              </a:rPr>
              <a:t> </a:t>
            </a:r>
          </a:p>
        </p:txBody>
      </p:sp>
      <p:sp>
        <p:nvSpPr>
          <p:cNvPr id="5" name="Rectangle 4">
            <a:extLst>
              <a:ext uri="{FF2B5EF4-FFF2-40B4-BE49-F238E27FC236}">
                <a16:creationId xmlns:a16="http://schemas.microsoft.com/office/drawing/2014/main" id="{D3F29144-A517-4A19-41A1-1299F66D6CA3}"/>
              </a:ext>
            </a:extLst>
          </p:cNvPr>
          <p:cNvSpPr/>
          <p:nvPr/>
        </p:nvSpPr>
        <p:spPr>
          <a:xfrm>
            <a:off x="3405158" y="0"/>
            <a:ext cx="2530024" cy="6858001"/>
          </a:xfrm>
          <a:prstGeom prst="rect">
            <a:avLst/>
          </a:prstGeom>
          <a:gradFill flip="none" rotWithShape="1">
            <a:gsLst>
              <a:gs pos="28000">
                <a:srgbClr val="D2D3CD"/>
              </a:gs>
              <a:gs pos="100000">
                <a:srgbClr val="D2D3CD">
                  <a:alpha val="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LT Pro"/>
              <a:ea typeface="+mn-ea"/>
              <a:cs typeface="+mn-cs"/>
            </a:endParaRPr>
          </a:p>
        </p:txBody>
      </p:sp>
      <p:sp>
        <p:nvSpPr>
          <p:cNvPr id="6" name="TextBox 5">
            <a:extLst>
              <a:ext uri="{FF2B5EF4-FFF2-40B4-BE49-F238E27FC236}">
                <a16:creationId xmlns:a16="http://schemas.microsoft.com/office/drawing/2014/main" id="{E66D9629-EA90-0679-5230-4A7CACEF762D}"/>
              </a:ext>
            </a:extLst>
          </p:cNvPr>
          <p:cNvSpPr txBox="1"/>
          <p:nvPr/>
        </p:nvSpPr>
        <p:spPr>
          <a:xfrm>
            <a:off x="3203204" y="807813"/>
            <a:ext cx="6913688"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But Seeing is Believing,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 Lets Take a Journey Together</a:t>
            </a:r>
          </a:p>
        </p:txBody>
      </p:sp>
      <p:sp>
        <p:nvSpPr>
          <p:cNvPr id="7" name="TextBox 6">
            <a:extLst>
              <a:ext uri="{FF2B5EF4-FFF2-40B4-BE49-F238E27FC236}">
                <a16:creationId xmlns:a16="http://schemas.microsoft.com/office/drawing/2014/main" id="{F577A0A3-2D32-5160-53C7-F4E0C8FEB521}"/>
              </a:ext>
            </a:extLst>
          </p:cNvPr>
          <p:cNvSpPr txBox="1"/>
          <p:nvPr/>
        </p:nvSpPr>
        <p:spPr>
          <a:xfrm>
            <a:off x="7347104" y="2369679"/>
            <a:ext cx="4998720"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Meet Steve,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he’s an engineer with a challenge</a:t>
            </a: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1BC16608-E269-9C9D-46CC-62799B415498}"/>
              </a:ext>
            </a:extLst>
          </p:cNvPr>
          <p:cNvSpPr txBox="1"/>
          <p:nvPr/>
        </p:nvSpPr>
        <p:spPr>
          <a:xfrm>
            <a:off x="7347104" y="3826058"/>
            <a:ext cx="4794096"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Steve needs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deliver a product concept in prototype form </a:t>
            </a:r>
            <a:r>
              <a:rPr kumimoji="0" lang="en-US" sz="24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fast</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and he hasn’t even met with the customer yet!</a:t>
            </a:r>
          </a:p>
        </p:txBody>
      </p:sp>
      <p:pic>
        <p:nvPicPr>
          <p:cNvPr id="10" name="Picture 9">
            <a:extLst>
              <a:ext uri="{FF2B5EF4-FFF2-40B4-BE49-F238E27FC236}">
                <a16:creationId xmlns:a16="http://schemas.microsoft.com/office/drawing/2014/main" id="{9D5F1AE3-2438-EAAD-A7FA-457361C420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16876" y="2132754"/>
            <a:ext cx="3828274" cy="37905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2526675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5E5653"/>
        </a:solidFill>
        <a:effectLst/>
      </p:bgPr>
    </p:bg>
    <p:spTree>
      <p:nvGrpSpPr>
        <p:cNvPr id="1" name="">
          <a:extLst>
            <a:ext uri="{FF2B5EF4-FFF2-40B4-BE49-F238E27FC236}">
              <a16:creationId xmlns:a16="http://schemas.microsoft.com/office/drawing/2014/main" id="{57C6D4A3-5C9B-2E4E-CCBC-F7592532F36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8B01A7E-54ED-1672-2DEC-A93975299A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572000" cy="6858000"/>
          </a:xfrm>
          <a:prstGeom prst="rect">
            <a:avLst/>
          </a:prstGeom>
        </p:spPr>
      </p:pic>
      <p:sp>
        <p:nvSpPr>
          <p:cNvPr id="2" name="Title 1">
            <a:extLst>
              <a:ext uri="{FF2B5EF4-FFF2-40B4-BE49-F238E27FC236}">
                <a16:creationId xmlns:a16="http://schemas.microsoft.com/office/drawing/2014/main" id="{ABA15508-7DB6-3EBE-EEBD-D7D4290F6625}"/>
              </a:ext>
            </a:extLst>
          </p:cNvPr>
          <p:cNvSpPr>
            <a:spLocks noGrp="1"/>
          </p:cNvSpPr>
          <p:nvPr>
            <p:ph type="title"/>
          </p:nvPr>
        </p:nvSpPr>
        <p:spPr>
          <a:xfrm>
            <a:off x="2490758" y="233612"/>
            <a:ext cx="9502561" cy="2251075"/>
          </a:xfrm>
        </p:spPr>
        <p:txBody>
          <a:bodyPr>
            <a:noAutofit/>
          </a:bodyPr>
          <a:lstStyle/>
          <a:p>
            <a:r>
              <a:rPr lang="en-US" sz="3600" dirty="0">
                <a:solidFill>
                  <a:schemeClr val="bg1"/>
                </a:solidFill>
              </a:rPr>
              <a:t>Steve is a busy designer; he likes to go fast and he is impatient. He needs to spend his design time efficiently, get to prototype quickly and iterate fast! Sound familiar?</a:t>
            </a:r>
          </a:p>
        </p:txBody>
      </p:sp>
      <p:sp>
        <p:nvSpPr>
          <p:cNvPr id="3" name="Content Placeholder 2">
            <a:extLst>
              <a:ext uri="{FF2B5EF4-FFF2-40B4-BE49-F238E27FC236}">
                <a16:creationId xmlns:a16="http://schemas.microsoft.com/office/drawing/2014/main" id="{3F17D537-F201-19AA-30CA-017D27B0538A}"/>
              </a:ext>
            </a:extLst>
          </p:cNvPr>
          <p:cNvSpPr>
            <a:spLocks noGrp="1"/>
          </p:cNvSpPr>
          <p:nvPr>
            <p:ph idx="1"/>
          </p:nvPr>
        </p:nvSpPr>
        <p:spPr>
          <a:xfrm>
            <a:off x="4065169" y="2620528"/>
            <a:ext cx="8434982" cy="4282752"/>
          </a:xfrm>
        </p:spPr>
        <p:txBody>
          <a:bodyPr>
            <a:normAutofit/>
          </a:bodyPr>
          <a:lstStyle/>
          <a:p>
            <a:r>
              <a:rPr lang="en-US" sz="3200" b="1" dirty="0">
                <a:solidFill>
                  <a:schemeClr val="bg1"/>
                </a:solidFill>
              </a:rPr>
              <a:t>Here’s his design process </a:t>
            </a:r>
          </a:p>
          <a:p>
            <a:pPr lvl="1"/>
            <a:r>
              <a:rPr lang="en-US" sz="2800" dirty="0">
                <a:solidFill>
                  <a:schemeClr val="bg1"/>
                </a:solidFill>
              </a:rPr>
              <a:t>Requirements &amp; Feasibility </a:t>
            </a:r>
          </a:p>
          <a:p>
            <a:pPr lvl="1"/>
            <a:r>
              <a:rPr lang="en-US" sz="2800" dirty="0">
                <a:solidFill>
                  <a:schemeClr val="bg1"/>
                </a:solidFill>
              </a:rPr>
              <a:t>Specs </a:t>
            </a:r>
          </a:p>
          <a:p>
            <a:pPr lvl="1"/>
            <a:r>
              <a:rPr lang="en-US" sz="2800" dirty="0">
                <a:solidFill>
                  <a:schemeClr val="bg1"/>
                </a:solidFill>
              </a:rPr>
              <a:t>Design</a:t>
            </a:r>
          </a:p>
          <a:p>
            <a:pPr lvl="1"/>
            <a:r>
              <a:rPr lang="en-US" sz="2800" dirty="0">
                <a:solidFill>
                  <a:schemeClr val="bg1"/>
                </a:solidFill>
              </a:rPr>
              <a:t>Simulate, if applicable </a:t>
            </a:r>
          </a:p>
          <a:p>
            <a:pPr lvl="1"/>
            <a:r>
              <a:rPr lang="en-US" sz="2800" dirty="0">
                <a:solidFill>
                  <a:schemeClr val="bg1"/>
                </a:solidFill>
              </a:rPr>
              <a:t>Prototype </a:t>
            </a:r>
          </a:p>
          <a:p>
            <a:pPr lvl="1"/>
            <a:r>
              <a:rPr lang="en-US" sz="2800" dirty="0">
                <a:solidFill>
                  <a:schemeClr val="bg1"/>
                </a:solidFill>
              </a:rPr>
              <a:t>Test</a:t>
            </a:r>
          </a:p>
          <a:p>
            <a:pPr lvl="1"/>
            <a:r>
              <a:rPr lang="en-US" sz="2800" dirty="0">
                <a:solidFill>
                  <a:schemeClr val="bg1"/>
                </a:solidFill>
              </a:rPr>
              <a:t>Clinic/CA</a:t>
            </a:r>
          </a:p>
          <a:p>
            <a:pPr lvl="1"/>
            <a:r>
              <a:rPr lang="en-US" sz="2800" dirty="0">
                <a:solidFill>
                  <a:schemeClr val="bg1"/>
                </a:solidFill>
              </a:rPr>
              <a:t>Iterate if required</a:t>
            </a:r>
          </a:p>
          <a:p>
            <a:pPr marL="457200" lvl="1" indent="0">
              <a:buNone/>
            </a:pPr>
            <a:endParaRPr lang="en-US" dirty="0">
              <a:solidFill>
                <a:schemeClr val="bg1"/>
              </a:solidFill>
            </a:endParaRPr>
          </a:p>
        </p:txBody>
      </p:sp>
      <p:sp>
        <p:nvSpPr>
          <p:cNvPr id="4" name="TextBox 3">
            <a:extLst>
              <a:ext uri="{FF2B5EF4-FFF2-40B4-BE49-F238E27FC236}">
                <a16:creationId xmlns:a16="http://schemas.microsoft.com/office/drawing/2014/main" id="{D81AFCE9-FAAF-83CB-433F-ED31B5413379}"/>
              </a:ext>
            </a:extLst>
          </p:cNvPr>
          <p:cNvSpPr txBox="1"/>
          <p:nvPr/>
        </p:nvSpPr>
        <p:spPr>
          <a:xfrm>
            <a:off x="180869" y="3008793"/>
            <a:ext cx="2232534" cy="461665"/>
          </a:xfrm>
          <a:prstGeom prst="rect">
            <a:avLst/>
          </a:prstGeom>
          <a:noFill/>
        </p:spPr>
        <p:txBody>
          <a:bodyPr wrap="none" rtlCol="0">
            <a:spAutoFit/>
          </a:bodyPr>
          <a:lstStyle/>
          <a:p>
            <a:r>
              <a:rPr lang="en-US" sz="2400" dirty="0"/>
              <a:t>TIME IS MONEY</a:t>
            </a:r>
          </a:p>
        </p:txBody>
      </p:sp>
      <p:pic>
        <p:nvPicPr>
          <p:cNvPr id="5" name="Picture 2" descr="Correlated Magnetics">
            <a:extLst>
              <a:ext uri="{FF2B5EF4-FFF2-40B4-BE49-F238E27FC236}">
                <a16:creationId xmlns:a16="http://schemas.microsoft.com/office/drawing/2014/main" id="{00427FF8-AC5D-5702-20FD-0113DAE62FB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ED7237A-BF9A-5D4E-911A-DB5923638612}"/>
              </a:ext>
            </a:extLst>
          </p:cNvPr>
          <p:cNvSpPr>
            <a:spLocks noChangeArrowheads="1"/>
          </p:cNvSpPr>
          <p:nvPr/>
        </p:nvSpPr>
        <p:spPr bwMode="auto">
          <a:xfrm rot="10800000" flipV="1">
            <a:off x="120951" y="6545126"/>
            <a:ext cx="245291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Photo by </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hlinkClick r:id="rId4">
                  <a:extLst>
                    <a:ext uri="{A12FA001-AC4F-418D-AE19-62706E023703}">
                      <ahyp:hlinkClr xmlns:ahyp="http://schemas.microsoft.com/office/drawing/2018/hyperlinkcolor" val="tx"/>
                    </a:ext>
                  </a:extLst>
                </a:hlinkClick>
              </a:rPr>
              <a:t>Akram Huseyn</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 on </a:t>
            </a:r>
            <a:r>
              <a:rPr kumimoji="0" lang="en-US" altLang="en-US" sz="1000" b="0" i="0" u="none" strike="noStrike" cap="none" normalizeH="0" baseline="0" dirty="0" err="1">
                <a:ln>
                  <a:noFill/>
                </a:ln>
                <a:solidFill>
                  <a:schemeClr val="tx1">
                    <a:lumMod val="50000"/>
                    <a:lumOff val="50000"/>
                  </a:schemeClr>
                </a:solidFill>
                <a:effectLst/>
                <a:latin typeface="Arial" panose="020B0604020202020204" pitchFamily="34" charset="0"/>
                <a:hlinkClick r:id="rId5">
                  <a:extLst>
                    <a:ext uri="{A12FA001-AC4F-418D-AE19-62706E023703}">
                      <ahyp:hlinkClr xmlns:ahyp="http://schemas.microsoft.com/office/drawing/2018/hyperlinkcolor" val="tx"/>
                    </a:ext>
                  </a:extLst>
                </a:hlinkClick>
              </a:rPr>
              <a:t>Unsplash</a:t>
            </a:r>
            <a:r>
              <a:rPr kumimoji="0" lang="en-US" altLang="en-US" sz="1000" b="0" i="0" u="none" strike="noStrike" cap="none" normalizeH="0" baseline="0" dirty="0">
                <a:ln>
                  <a:noFill/>
                </a:ln>
                <a:solidFill>
                  <a:schemeClr val="tx1">
                    <a:lumMod val="50000"/>
                    <a:lumOff val="50000"/>
                  </a:schemeClr>
                </a:solidFill>
                <a:effectLst/>
                <a:latin typeface="Arial" panose="020B0604020202020204" pitchFamily="34" charset="0"/>
              </a:rPr>
              <a:t> </a:t>
            </a:r>
          </a:p>
        </p:txBody>
      </p:sp>
    </p:spTree>
    <p:extLst>
      <p:ext uri="{BB962C8B-B14F-4D97-AF65-F5344CB8AC3E}">
        <p14:creationId xmlns:p14="http://schemas.microsoft.com/office/powerpoint/2010/main" val="176292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1">
  <p:cSld>
    <p:spTree>
      <p:nvGrpSpPr>
        <p:cNvPr id="1" name="">
          <a:extLst>
            <a:ext uri="{FF2B5EF4-FFF2-40B4-BE49-F238E27FC236}">
              <a16:creationId xmlns:a16="http://schemas.microsoft.com/office/drawing/2014/main" id="{718DF9F3-2AEF-0A44-B26D-9C3E63F0AC8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CA99869-30CC-B386-3441-7E68D29172CE}"/>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9902" b="98567" l="111" r="89982">
                        <a14:foregroundMark x1="1200" y1="10174" x2="11491" y2="14438"/>
                        <a14:foregroundMark x1="17839" y1="42020" x2="18015" y2="43364"/>
                        <a14:foregroundMark x1="17685" y1="40847" x2="17796" y2="41694"/>
                        <a14:foregroundMark x1="17574" y1="40000" x2="17685" y2="40847"/>
                        <a14:foregroundMark x1="17515" y1="39544" x2="17574" y2="40000"/>
                        <a14:foregroundMark x1="17438" y1="38958" x2="17515" y2="39544"/>
                        <a14:foregroundMark x1="17295" y1="37868" x2="17438" y2="38958"/>
                        <a14:foregroundMark x1="14782" y1="18691" x2="17348" y2="38272"/>
                        <a14:foregroundMark x1="16571" y1="59805" x2="16329" y2="63127"/>
                        <a14:foregroundMark x1="16642" y1="58827" x2="16599" y2="59414"/>
                        <a14:foregroundMark x1="17726" y1="43942" x2="16642" y2="58827"/>
                        <a14:foregroundMark x1="15536" y1="67818" x2="12973" y2="71766"/>
                        <a14:foregroundMark x1="15790" y1="67427" x2="15536" y2="67818"/>
                        <a14:foregroundMark x1="18275" y1="88089" x2="21701" y2="93550"/>
                        <a14:foregroundMark x1="21701" y1="93550" x2="13715" y2="98827"/>
                        <a14:foregroundMark x1="13715" y1="98827" x2="6359" y2="99088"/>
                        <a14:foregroundMark x1="6359" y1="99088" x2="185" y2="90098"/>
                        <a14:foregroundMark x1="185" y1="90098" x2="370" y2="10033"/>
                        <a14:foregroundMark x1="296" y1="94984" x2="14307" y2="94072"/>
                        <a14:foregroundMark x1="14307" y1="94072" x2="22514" y2="94788"/>
                        <a14:foregroundMark x1="22514" y1="94788" x2="10277" y2="99739"/>
                        <a14:foregroundMark x1="10277" y1="99739" x2="111" y2="98567"/>
                        <a14:foregroundMark x1="111" y1="98567" x2="555" y2="95244"/>
                        <a14:backgroundMark x1="12569" y1="14137" x2="11534" y2="13420"/>
                        <a14:backgroundMark x1="11904" y1="13681" x2="15490" y2="17394"/>
                        <a14:backgroundMark x1="1109" y1="9902" x2="185" y2="9707"/>
                        <a14:backgroundMark x1="1590" y1="10163" x2="1590" y2="10163"/>
                        <a14:backgroundMark x1="1220" y1="10033" x2="1220" y2="10033"/>
                        <a14:backgroundMark x1="17819" y1="43453" x2="17930" y2="42345"/>
                        <a14:backgroundMark x1="17634" y1="41889" x2="16969" y2="40521"/>
                        <a14:backgroundMark x1="17634" y1="41498" x2="17338" y2="40000"/>
                        <a14:backgroundMark x1="18078" y1="43779" x2="17782" y2="39414"/>
                        <a14:backgroundMark x1="17782" y1="40847" x2="17597" y2="39544"/>
                        <a14:backgroundMark x1="17597" y1="39544" x2="17597" y2="39544"/>
                        <a14:backgroundMark x1="17856" y1="42020" x2="17856" y2="42020"/>
                        <a14:backgroundMark x1="18115" y1="41954" x2="17671" y2="39544"/>
                        <a14:backgroundMark x1="17153" y1="39544" x2="17153" y2="39544"/>
                        <a14:backgroundMark x1="17338" y1="39674" x2="17708" y2="39088"/>
                        <a14:backgroundMark x1="17375" y1="38958" x2="17375" y2="38958"/>
                        <a14:backgroundMark x1="17782" y1="41694" x2="17782" y2="41694"/>
                        <a14:backgroundMark x1="17819" y1="40847" x2="17819" y2="40847"/>
                        <a14:backgroundMark x1="17523" y1="40000" x2="17523" y2="40000"/>
                        <a14:backgroundMark x1="17708" y1="42280" x2="17708" y2="42280"/>
                        <a14:backgroundMark x1="17708" y1="42280" x2="17893" y2="40912"/>
                        <a14:backgroundMark x1="17560" y1="38762" x2="17560" y2="38762"/>
                        <a14:backgroundMark x1="17708" y1="43648" x2="17708" y2="43648"/>
                        <a14:backgroundMark x1="17856" y1="44104" x2="17856" y2="44104"/>
                        <a14:backgroundMark x1="16451" y1="59805" x2="16451" y2="59805"/>
                        <a14:backgroundMark x1="16747" y1="60651" x2="16488" y2="59674"/>
                        <a14:backgroundMark x1="16525" y1="59414" x2="16525" y2="59414"/>
                        <a14:backgroundMark x1="16821" y1="59544" x2="16636" y2="59414"/>
                        <a14:backgroundMark x1="16747" y1="58827" x2="16747" y2="58827"/>
                        <a14:backgroundMark x1="16747" y1="59088" x2="16747" y2="59088"/>
                        <a14:backgroundMark x1="16451" y1="59088" x2="16451" y2="59088"/>
                        <a14:backgroundMark x1="16562" y1="58697" x2="16562" y2="58697"/>
                        <a14:backgroundMark x1="16229" y1="63583" x2="16525" y2="64039"/>
                        <a14:backgroundMark x1="16525" y1="64039" x2="15896" y2="65993"/>
                        <a14:backgroundMark x1="15896" y1="65993" x2="15896" y2="67427"/>
                        <a14:backgroundMark x1="15675" y1="67622" x2="15675" y2="67622"/>
                        <a14:backgroundMark x1="16525" y1="63127" x2="16525" y2="63127"/>
                        <a14:backgroundMark x1="16414" y1="63257" x2="16414" y2="63257"/>
                        <a14:backgroundMark x1="15675" y1="67818" x2="15675" y2="67818"/>
                        <a14:backgroundMark x1="22662" y1="95505" x2="22033" y2="93160"/>
                        <a14:backgroundMark x1="18078" y1="87296" x2="12680" y2="79218"/>
                        <a14:backgroundMark x1="12680" y1="79218" x2="18189" y2="87883"/>
                        <a14:backgroundMark x1="18189" y1="87883" x2="18336" y2="87948"/>
                        <a14:backgroundMark x1="11682" y1="79283" x2="11867" y2="79674"/>
                        <a14:backgroundMark x1="11867" y1="79674" x2="10203" y2="75179"/>
                        <a14:backgroundMark x1="12311" y1="78436" x2="10536" y2="75244"/>
                        <a14:backgroundMark x1="10499" y1="75049" x2="12606" y2="73094"/>
                      </a14:backgroundRemoval>
                    </a14:imgEffect>
                  </a14:imgLayer>
                </a14:imgProps>
              </a:ext>
              <a:ext uri="{28A0092B-C50C-407E-A947-70E740481C1C}">
                <a14:useLocalDpi xmlns:a14="http://schemas.microsoft.com/office/drawing/2010/main"/>
              </a:ext>
            </a:extLst>
          </a:blip>
          <a:srcRect r="74419"/>
          <a:stretch/>
        </p:blipFill>
        <p:spPr>
          <a:xfrm>
            <a:off x="0" y="1877786"/>
            <a:ext cx="2245068" cy="4980214"/>
          </a:xfrm>
          <a:prstGeom prst="rect">
            <a:avLst/>
          </a:prstGeom>
          <a:ln>
            <a:noFill/>
          </a:ln>
          <a:effectLst>
            <a:outerShdw blurRad="292100" dist="139700" dir="2700000" algn="tl" rotWithShape="0">
              <a:srgbClr val="333333">
                <a:alpha val="65000"/>
              </a:srgbClr>
            </a:outerShdw>
          </a:effectLst>
        </p:spPr>
      </p:pic>
      <p:sp>
        <p:nvSpPr>
          <p:cNvPr id="3" name="Content Placeholder 2">
            <a:extLst>
              <a:ext uri="{FF2B5EF4-FFF2-40B4-BE49-F238E27FC236}">
                <a16:creationId xmlns:a16="http://schemas.microsoft.com/office/drawing/2014/main" id="{99A177FE-3096-AA76-200F-B019A8975775}"/>
              </a:ext>
            </a:extLst>
          </p:cNvPr>
          <p:cNvSpPr>
            <a:spLocks noGrp="1"/>
          </p:cNvSpPr>
          <p:nvPr>
            <p:ph idx="1"/>
          </p:nvPr>
        </p:nvSpPr>
        <p:spPr>
          <a:xfrm>
            <a:off x="167640" y="238125"/>
            <a:ext cx="5928360" cy="815975"/>
          </a:xfrm>
        </p:spPr>
        <p:txBody>
          <a:bodyPr>
            <a:normAutofit/>
          </a:bodyPr>
          <a:lstStyle/>
          <a:p>
            <a:pPr marL="0" indent="0">
              <a:buNone/>
            </a:pPr>
            <a:r>
              <a:rPr lang="en-US" sz="3600" b="1" dirty="0"/>
              <a:t>Initial Customer Meeting</a:t>
            </a:r>
          </a:p>
        </p:txBody>
      </p:sp>
      <p:pic>
        <p:nvPicPr>
          <p:cNvPr id="1026" name="Picture 2" descr="GorillaPod® Action Tripod">
            <a:extLst>
              <a:ext uri="{FF2B5EF4-FFF2-40B4-BE49-F238E27FC236}">
                <a16:creationId xmlns:a16="http://schemas.microsoft.com/office/drawing/2014/main" id="{8445956B-773C-A93F-EA18-A9C0FB10256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57058" y="2921565"/>
            <a:ext cx="3698310" cy="36983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0F4C776-5840-E8D5-36E4-0EF323D8EE9D}"/>
              </a:ext>
            </a:extLst>
          </p:cNvPr>
          <p:cNvPicPr>
            <a:picLocks noChangeAspect="1"/>
          </p:cNvPicPr>
          <p:nvPr/>
        </p:nvPicPr>
        <p:blipFill rotWithShape="1">
          <a:blip r:embed="rId5" cstate="screen">
            <a:extLst>
              <a:ext uri="{BEBA8EAE-BF5A-486C-A8C5-ECC9F3942E4B}">
                <a14:imgProps xmlns:a14="http://schemas.microsoft.com/office/drawing/2010/main">
                  <a14:imgLayer r:embed="rId3">
                    <a14:imgEffect>
                      <a14:backgroundRemoval t="9837" b="95244" l="9982" r="99630">
                        <a14:foregroundMark x1="65550" y1="80343" x2="64991" y2="81498"/>
                        <a14:foregroundMark x1="66031" y1="79349" x2="65831" y2="79763"/>
                        <a14:foregroundMark x1="73074" y1="64806" x2="66031" y2="79349"/>
                        <a14:foregroundMark x1="76599" y1="57524" x2="75813" y2="59147"/>
                        <a14:foregroundMark x1="63722" y1="96785" x2="63763" y2="96287"/>
                        <a14:foregroundMark x1="64198" y1="91047" x2="64173" y2="91342"/>
                        <a14:foregroundMark x1="64936" y1="82160" x2="64871" y2="82938"/>
                        <a14:foregroundMark x1="65823" y1="97688" x2="81701" y2="98893"/>
                        <a14:foregroundMark x1="81701" y1="98893" x2="91682" y2="93160"/>
                        <a14:foregroundMark x1="91682" y1="93160" x2="99556" y2="74658"/>
                        <a14:foregroundMark x1="99556" y1="74658" x2="97391" y2="67027"/>
                        <a14:foregroundMark x1="90374" y1="56482" x2="88096" y2="54007"/>
                        <a14:foregroundMark x1="88096" y1="54007" x2="86691" y2="54007"/>
                        <a14:foregroundMark x1="66655" y1="91036" x2="71571" y2="99805"/>
                        <a14:foregroundMark x1="71571" y1="99805" x2="85730" y2="99805"/>
                        <a14:foregroundMark x1="85730" y1="99805" x2="97856" y2="99283"/>
                        <a14:foregroundMark x1="97856" y1="99283" x2="99667" y2="73681"/>
                        <a14:foregroundMark x1="99667" y1="73681" x2="91830" y2="67362"/>
                        <a14:foregroundMark x1="91830" y1="67362" x2="69057" y2="82345"/>
                        <a14:foregroundMark x1="69057" y1="82345" x2="66967" y2="85756"/>
                        <a14:foregroundMark x1="65929" y1="91363" x2="69131" y2="99674"/>
                        <a14:foregroundMark x1="69131" y1="99674" x2="99556" y2="95244"/>
                        <a14:foregroundMark x1="99556" y1="95244" x2="85767" y2="79218"/>
                        <a14:foregroundMark x1="85767" y1="79218" x2="75823" y2="79674"/>
                        <a14:foregroundMark x1="75823" y1="79674" x2="66896" y2="86946"/>
                        <a14:foregroundMark x1="88392" y1="35635" x2="88022" y2="36287"/>
                        <a14:foregroundMark x1="88022" y1="36026" x2="88170" y2="35635"/>
                        <a14:foregroundMark x1="88170" y1="35635" x2="87505" y2="41629"/>
                        <a14:backgroundMark x1="91497" y1="58176" x2="96969" y2="62736"/>
                        <a14:backgroundMark x1="96525" y1="64039" x2="98965" y2="65081"/>
                        <a14:backgroundMark x1="91423" y1="56482" x2="91423" y2="57524"/>
                        <a14:backgroundMark x1="91867" y1="57785" x2="90684" y2="57785"/>
                        <a14:backgroundMark x1="74159" y1="62085" x2="75194" y2="61303"/>
                        <a14:backgroundMark x1="73420" y1="63518" x2="74898" y2="61954"/>
                        <a14:backgroundMark x1="63882" y1="97459" x2="64473" y2="84235"/>
                        <a14:backgroundMark x1="64473" y1="84235" x2="65730" y2="79479"/>
                        <a14:backgroundMark x1="64177" y1="96287" x2="65545" y2="83062"/>
                        <a14:backgroundMark x1="65545" y1="83062" x2="65065" y2="91205"/>
                        <a14:backgroundMark x1="64251" y1="96287" x2="64251" y2="99805"/>
                        <a14:backgroundMark x1="64177" y1="98111" x2="64030" y2="90554"/>
                        <a14:backgroundMark x1="65804" y1="81694" x2="65582" y2="78436"/>
                        <a14:backgroundMark x1="66026" y1="79349" x2="66026" y2="79349"/>
                        <a14:backgroundMark x1="66026" y1="81042" x2="66026" y2="77524"/>
                      </a14:backgroundRemoval>
                    </a14:imgEffect>
                  </a14:imgLayer>
                </a14:imgProps>
              </a:ext>
              <a:ext uri="{28A0092B-C50C-407E-A947-70E740481C1C}">
                <a14:useLocalDpi xmlns:a14="http://schemas.microsoft.com/office/drawing/2010/main"/>
              </a:ext>
            </a:extLst>
          </a:blip>
          <a:srcRect l="60760"/>
          <a:stretch/>
        </p:blipFill>
        <p:spPr>
          <a:xfrm>
            <a:off x="8338457" y="1285219"/>
            <a:ext cx="3853543" cy="5572781"/>
          </a:xfrm>
          <a:prstGeom prst="rect">
            <a:avLst/>
          </a:prstGeom>
          <a:ln>
            <a:noFill/>
          </a:ln>
          <a:effectLst>
            <a:outerShdw blurRad="292100" dist="139700" dir="2700000" algn="tl" rotWithShape="0">
              <a:srgbClr val="333333">
                <a:alpha val="65000"/>
              </a:srgbClr>
            </a:outerShdw>
          </a:effectLst>
        </p:spPr>
      </p:pic>
      <p:sp>
        <p:nvSpPr>
          <p:cNvPr id="9" name="Content Placeholder 2">
            <a:extLst>
              <a:ext uri="{FF2B5EF4-FFF2-40B4-BE49-F238E27FC236}">
                <a16:creationId xmlns:a16="http://schemas.microsoft.com/office/drawing/2014/main" id="{F07A0C0C-C04E-3424-54EB-82F2A6CF11D3}"/>
              </a:ext>
            </a:extLst>
          </p:cNvPr>
          <p:cNvSpPr txBox="1">
            <a:spLocks/>
          </p:cNvSpPr>
          <p:nvPr/>
        </p:nvSpPr>
        <p:spPr>
          <a:xfrm>
            <a:off x="1556658" y="992072"/>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Specs evolved out of this discussion</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action camera tripod</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Designed for quick attach/detach</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20 detent indexing</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High attachment force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(enough to hold a camera)</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Strong shear strength</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solidFill>
                  <a:prstClr val="black"/>
                </a:solidFill>
                <a:latin typeface="Arial" panose="020B0604020202020204" pitchFamily="34" charset="0"/>
                <a:cs typeface="Arial" panose="020B0604020202020204" pitchFamily="34" charset="0"/>
              </a:rPr>
              <a:t>Concentric self alignment</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Less than 2 inch wide</a:t>
            </a:r>
          </a:p>
          <a:p>
            <a:pPr marL="746125" marR="0" lvl="1" indent="-288925"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Minimize magnetic material</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6613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a:extLst>
            <a:ext uri="{FF2B5EF4-FFF2-40B4-BE49-F238E27FC236}">
              <a16:creationId xmlns:a16="http://schemas.microsoft.com/office/drawing/2014/main" id="{DBA78D71-7308-6F1D-136A-22AE3B3624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A194E8-037B-D100-B367-B1B6CF937589}"/>
              </a:ext>
            </a:extLst>
          </p:cNvPr>
          <p:cNvSpPr>
            <a:spLocks noGrp="1"/>
          </p:cNvSpPr>
          <p:nvPr>
            <p:ph type="title"/>
          </p:nvPr>
        </p:nvSpPr>
        <p:spPr>
          <a:xfrm>
            <a:off x="244928" y="46037"/>
            <a:ext cx="10515600" cy="1325563"/>
          </a:xfrm>
        </p:spPr>
        <p:txBody>
          <a:bodyPr/>
          <a:lstStyle/>
          <a:p>
            <a:r>
              <a:rPr lang="en-US" dirty="0">
                <a:solidFill>
                  <a:schemeClr val="bg1"/>
                </a:solidFill>
              </a:rPr>
              <a:t>Steve jumps into design using </a:t>
            </a:r>
            <a:r>
              <a:rPr lang="en-US" b="1" dirty="0" err="1">
                <a:solidFill>
                  <a:srgbClr val="EE312F"/>
                </a:solidFill>
              </a:rPr>
              <a:t>PolyVision</a:t>
            </a:r>
            <a:endParaRPr lang="en-US" b="1" dirty="0">
              <a:solidFill>
                <a:srgbClr val="EE312F"/>
              </a:solidFill>
            </a:endParaRPr>
          </a:p>
        </p:txBody>
      </p:sp>
      <p:grpSp>
        <p:nvGrpSpPr>
          <p:cNvPr id="3" name="Group 2">
            <a:extLst>
              <a:ext uri="{FF2B5EF4-FFF2-40B4-BE49-F238E27FC236}">
                <a16:creationId xmlns:a16="http://schemas.microsoft.com/office/drawing/2014/main" id="{3341C242-58B7-A206-80A0-530472B8CBAC}"/>
              </a:ext>
            </a:extLst>
          </p:cNvPr>
          <p:cNvGrpSpPr/>
          <p:nvPr/>
        </p:nvGrpSpPr>
        <p:grpSpPr>
          <a:xfrm>
            <a:off x="195942" y="6227092"/>
            <a:ext cx="2797194" cy="611599"/>
            <a:chOff x="285659" y="1036273"/>
            <a:chExt cx="5354371" cy="1247698"/>
          </a:xfrm>
        </p:grpSpPr>
        <p:pic>
          <p:nvPicPr>
            <p:cNvPr id="4" name="Picture 2" descr="Correlated Magnetics">
              <a:extLst>
                <a:ext uri="{FF2B5EF4-FFF2-40B4-BE49-F238E27FC236}">
                  <a16:creationId xmlns:a16="http://schemas.microsoft.com/office/drawing/2014/main" id="{21E83BAB-AC30-4FE3-7814-6203C31A5DE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orrelated Magnetics">
              <a:extLst>
                <a:ext uri="{FF2B5EF4-FFF2-40B4-BE49-F238E27FC236}">
                  <a16:creationId xmlns:a16="http://schemas.microsoft.com/office/drawing/2014/main" id="{A889073B-D473-5506-22CE-6880578E6E6C}"/>
                </a:ext>
              </a:extLst>
            </p:cNvPr>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2E53C62-9CAF-0B97-ACAF-04AC5D1284E6}"/>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8" name="TextBox 7">
            <a:extLst>
              <a:ext uri="{FF2B5EF4-FFF2-40B4-BE49-F238E27FC236}">
                <a16:creationId xmlns:a16="http://schemas.microsoft.com/office/drawing/2014/main" id="{A4BA693F-31D5-876F-91C4-9AFDE8DF53E5}"/>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sp>
        <p:nvSpPr>
          <p:cNvPr id="9" name="TextBox 8">
            <a:extLst>
              <a:ext uri="{FF2B5EF4-FFF2-40B4-BE49-F238E27FC236}">
                <a16:creationId xmlns:a16="http://schemas.microsoft.com/office/drawing/2014/main" id="{56C8B09C-1228-E192-7C24-187330BF4351}"/>
              </a:ext>
            </a:extLst>
          </p:cNvPr>
          <p:cNvSpPr txBox="1"/>
          <p:nvPr/>
        </p:nvSpPr>
        <p:spPr>
          <a:xfrm>
            <a:off x="9403627" y="366633"/>
            <a:ext cx="322524" cy="369332"/>
          </a:xfrm>
          <a:prstGeom prst="rect">
            <a:avLst/>
          </a:prstGeom>
          <a:noFill/>
        </p:spPr>
        <p:txBody>
          <a:bodyPr wrap="none" rtlCol="0">
            <a:spAutoFit/>
          </a:bodyPr>
          <a:lstStyle/>
          <a:p>
            <a:r>
              <a:rPr lang="en-US" dirty="0">
                <a:solidFill>
                  <a:srgbClr val="EE312F"/>
                </a:solidFill>
              </a:rPr>
              <a:t>®</a:t>
            </a:r>
          </a:p>
        </p:txBody>
      </p:sp>
      <p:pic>
        <p:nvPicPr>
          <p:cNvPr id="10" name="Picture 2" descr="Correlated Magnetics">
            <a:extLst>
              <a:ext uri="{FF2B5EF4-FFF2-40B4-BE49-F238E27FC236}">
                <a16:creationId xmlns:a16="http://schemas.microsoft.com/office/drawing/2014/main" id="{465C13E3-A715-AD58-FDEC-460D931ED2D6}"/>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48A178E-AF26-9FA6-CE32-E95CE2A3EB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21973" y="1275395"/>
            <a:ext cx="8715468" cy="4703964"/>
          </a:xfrm>
          <a:prstGeom prst="rect">
            <a:avLst/>
          </a:prstGeom>
        </p:spPr>
      </p:pic>
    </p:spTree>
    <p:extLst>
      <p:ext uri="{BB962C8B-B14F-4D97-AF65-F5344CB8AC3E}">
        <p14:creationId xmlns:p14="http://schemas.microsoft.com/office/powerpoint/2010/main" val="600206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1">
  <p:cSld>
    <p:bg>
      <p:bgPr>
        <a:solidFill>
          <a:srgbClr val="59514F"/>
        </a:solidFill>
        <a:effectLst/>
      </p:bgPr>
    </p:bg>
    <p:spTree>
      <p:nvGrpSpPr>
        <p:cNvPr id="1" name="">
          <a:extLst>
            <a:ext uri="{FF2B5EF4-FFF2-40B4-BE49-F238E27FC236}">
              <a16:creationId xmlns:a16="http://schemas.microsoft.com/office/drawing/2014/main" id="{E7DC37FF-B8E0-00EE-F1FC-946B26E2B66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1FDB6B6-00E6-781A-C1B2-FCC424F238AD}"/>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3750" b="96250" l="8410" r="90494">
                        <a14:foregroundMark x1="23949" y1="9583" x2="54662" y2="3333"/>
                        <a14:foregroundMark x1="54662" y1="3333" x2="29250" y2="12917"/>
                        <a14:foregroundMark x1="29250" y1="12917" x2="26143" y2="8542"/>
                        <a14:foregroundMark x1="30530" y1="3958" x2="70567" y2="4583"/>
                        <a14:foregroundMark x1="8410" y1="61458" x2="10786" y2="30208"/>
                        <a14:foregroundMark x1="31810" y1="91667" x2="59598" y2="94792"/>
                        <a14:foregroundMark x1="59598" y1="94792" x2="35832" y2="91250"/>
                        <a14:foregroundMark x1="35832" y1="91250" x2="34552" y2="91875"/>
                        <a14:foregroundMark x1="44790" y1="96458" x2="55941" y2="96042"/>
                        <a14:foregroundMark x1="55941" y1="96042" x2="71115" y2="78333"/>
                        <a14:foregroundMark x1="90494" y1="60417" x2="89580" y2="31250"/>
                      </a14:backgroundRemoval>
                    </a14:imgEffect>
                  </a14:imgLayer>
                </a14:imgProps>
              </a:ext>
              <a:ext uri="{28A0092B-C50C-407E-A947-70E740481C1C}">
                <a14:useLocalDpi xmlns:a14="http://schemas.microsoft.com/office/drawing/2010/main"/>
              </a:ext>
            </a:extLst>
          </a:blip>
          <a:stretch>
            <a:fillRect/>
          </a:stretch>
        </p:blipFill>
        <p:spPr>
          <a:xfrm>
            <a:off x="177074" y="1600042"/>
            <a:ext cx="3051856" cy="2678044"/>
          </a:xfrm>
          <a:prstGeom prst="rect">
            <a:avLst/>
          </a:prstGeom>
        </p:spPr>
      </p:pic>
      <p:pic>
        <p:nvPicPr>
          <p:cNvPr id="7" name="Picture 6">
            <a:extLst>
              <a:ext uri="{FF2B5EF4-FFF2-40B4-BE49-F238E27FC236}">
                <a16:creationId xmlns:a16="http://schemas.microsoft.com/office/drawing/2014/main" id="{51A37B7A-B0BD-AD2D-566D-6071536FDDD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4572000" cy="6858000"/>
          </a:xfrm>
          <a:prstGeom prst="rect">
            <a:avLst/>
          </a:prstGeom>
        </p:spPr>
      </p:pic>
      <p:sp>
        <p:nvSpPr>
          <p:cNvPr id="8" name="Rectangle 7">
            <a:extLst>
              <a:ext uri="{FF2B5EF4-FFF2-40B4-BE49-F238E27FC236}">
                <a16:creationId xmlns:a16="http://schemas.microsoft.com/office/drawing/2014/main" id="{6C127A1D-3B34-F57D-2543-CA36F8644039}"/>
              </a:ext>
            </a:extLst>
          </p:cNvPr>
          <p:cNvSpPr/>
          <p:nvPr/>
        </p:nvSpPr>
        <p:spPr>
          <a:xfrm>
            <a:off x="3009900" y="0"/>
            <a:ext cx="2955471" cy="6858000"/>
          </a:xfrm>
          <a:prstGeom prst="rect">
            <a:avLst/>
          </a:prstGeom>
          <a:gradFill flip="none" rotWithShape="1">
            <a:gsLst>
              <a:gs pos="43000">
                <a:srgbClr val="59514F"/>
              </a:gs>
              <a:gs pos="100000">
                <a:srgbClr val="59514F">
                  <a:alpha val="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77B2271-A84E-8608-A82F-724E2597AD6E}"/>
              </a:ext>
            </a:extLst>
          </p:cNvPr>
          <p:cNvSpPr>
            <a:spLocks noGrp="1"/>
          </p:cNvSpPr>
          <p:nvPr>
            <p:ph idx="1"/>
          </p:nvPr>
        </p:nvSpPr>
        <p:spPr>
          <a:xfrm>
            <a:off x="3228930" y="1825625"/>
            <a:ext cx="8124869" cy="4351338"/>
          </a:xfrm>
        </p:spPr>
        <p:txBody>
          <a:bodyPr/>
          <a:lstStyle/>
          <a:p>
            <a:r>
              <a:rPr lang="en-US" dirty="0">
                <a:solidFill>
                  <a:schemeClr val="bg1"/>
                </a:solidFill>
              </a:rPr>
              <a:t>Total design time: </a:t>
            </a:r>
            <a:r>
              <a:rPr lang="en-US" sz="3600" b="1" dirty="0">
                <a:solidFill>
                  <a:schemeClr val="bg1"/>
                </a:solidFill>
              </a:rPr>
              <a:t>5 minutes!</a:t>
            </a:r>
            <a:endParaRPr lang="en-US" b="1" dirty="0">
              <a:solidFill>
                <a:schemeClr val="bg1"/>
              </a:solidFill>
            </a:endParaRPr>
          </a:p>
          <a:p>
            <a:r>
              <a:rPr lang="en-US" dirty="0">
                <a:solidFill>
                  <a:schemeClr val="bg1"/>
                </a:solidFill>
              </a:rPr>
              <a:t>Complete design files for tray and magnetization</a:t>
            </a:r>
          </a:p>
          <a:p>
            <a:r>
              <a:rPr lang="en-US" dirty="0">
                <a:solidFill>
                  <a:schemeClr val="bg1"/>
                </a:solidFill>
              </a:rPr>
              <a:t>ANSYS integration ready</a:t>
            </a:r>
          </a:p>
        </p:txBody>
      </p:sp>
      <p:sp>
        <p:nvSpPr>
          <p:cNvPr id="2" name="Title 1">
            <a:extLst>
              <a:ext uri="{FF2B5EF4-FFF2-40B4-BE49-F238E27FC236}">
                <a16:creationId xmlns:a16="http://schemas.microsoft.com/office/drawing/2014/main" id="{96A48568-91CA-00F9-22C2-9135EF40CE6E}"/>
              </a:ext>
            </a:extLst>
          </p:cNvPr>
          <p:cNvSpPr>
            <a:spLocks noGrp="1"/>
          </p:cNvSpPr>
          <p:nvPr>
            <p:ph type="title"/>
          </p:nvPr>
        </p:nvSpPr>
        <p:spPr>
          <a:xfrm>
            <a:off x="1670956" y="365125"/>
            <a:ext cx="9682843" cy="1325563"/>
          </a:xfrm>
        </p:spPr>
        <p:txBody>
          <a:bodyPr/>
          <a:lstStyle/>
          <a:p>
            <a:r>
              <a:rPr lang="en-US" sz="4800" b="1" dirty="0">
                <a:solidFill>
                  <a:schemeClr val="bg1"/>
                </a:solidFill>
              </a:rPr>
              <a:t>Step 1:</a:t>
            </a:r>
            <a:r>
              <a:rPr lang="en-US" dirty="0">
                <a:solidFill>
                  <a:schemeClr val="bg1"/>
                </a:solidFill>
              </a:rPr>
              <a:t> PMCAD Design</a:t>
            </a:r>
          </a:p>
        </p:txBody>
      </p:sp>
      <p:sp>
        <p:nvSpPr>
          <p:cNvPr id="9" name="TextBox 8">
            <a:extLst>
              <a:ext uri="{FF2B5EF4-FFF2-40B4-BE49-F238E27FC236}">
                <a16:creationId xmlns:a16="http://schemas.microsoft.com/office/drawing/2014/main" id="{137C88E7-F204-D405-066F-3A7D53514B9D}"/>
              </a:ext>
            </a:extLst>
          </p:cNvPr>
          <p:cNvSpPr txBox="1"/>
          <p:nvPr/>
        </p:nvSpPr>
        <p:spPr>
          <a:xfrm>
            <a:off x="3488872" y="4610100"/>
            <a:ext cx="666750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rPr>
              <a:t>Up Next: Simulation or optional production tray printing</a:t>
            </a:r>
          </a:p>
        </p:txBody>
      </p:sp>
      <p:pic>
        <p:nvPicPr>
          <p:cNvPr id="10" name="Picture 9">
            <a:extLst>
              <a:ext uri="{FF2B5EF4-FFF2-40B4-BE49-F238E27FC236}">
                <a16:creationId xmlns:a16="http://schemas.microsoft.com/office/drawing/2014/main" id="{2D43A4CD-E1A5-9BD1-B1A3-4F396D113EAE}"/>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4107" b="93840" l="9125" r="91993">
                        <a14:foregroundMark x1="33333" y1="5749" x2="61453" y2="4517"/>
                        <a14:foregroundMark x1="61453" y1="4517" x2="73371" y2="8008"/>
                        <a14:foregroundMark x1="12477" y1="55852" x2="10615" y2="33060"/>
                        <a14:foregroundMark x1="9125" y1="56468" x2="11173" y2="38809"/>
                        <a14:foregroundMark x1="42644" y1="94045" x2="64432" y2="89938"/>
                        <a14:foregroundMark x1="92737" y1="59959" x2="91434" y2="33470"/>
                        <a14:foregroundMark x1="91434" y1="33470" x2="91993" y2="32649"/>
                      </a14:backgroundRemoval>
                    </a14:imgEffect>
                  </a14:imgLayer>
                </a14:imgProps>
              </a:ext>
              <a:ext uri="{28A0092B-C50C-407E-A947-70E740481C1C}">
                <a14:useLocalDpi xmlns:a14="http://schemas.microsoft.com/office/drawing/2010/main"/>
              </a:ext>
            </a:extLst>
          </a:blip>
          <a:stretch>
            <a:fillRect/>
          </a:stretch>
        </p:blipFill>
        <p:spPr>
          <a:xfrm>
            <a:off x="7478670" y="2989573"/>
            <a:ext cx="1638115" cy="1485590"/>
          </a:xfrm>
          <a:prstGeom prst="rect">
            <a:avLst/>
          </a:prstGeom>
        </p:spPr>
      </p:pic>
      <p:grpSp>
        <p:nvGrpSpPr>
          <p:cNvPr id="4" name="Group 3">
            <a:extLst>
              <a:ext uri="{FF2B5EF4-FFF2-40B4-BE49-F238E27FC236}">
                <a16:creationId xmlns:a16="http://schemas.microsoft.com/office/drawing/2014/main" id="{7876421E-8407-E9B6-F83B-FF63D2B91B25}"/>
              </a:ext>
            </a:extLst>
          </p:cNvPr>
          <p:cNvGrpSpPr/>
          <p:nvPr/>
        </p:nvGrpSpPr>
        <p:grpSpPr>
          <a:xfrm>
            <a:off x="195942" y="6227092"/>
            <a:ext cx="2797194" cy="611599"/>
            <a:chOff x="285659" y="1036273"/>
            <a:chExt cx="5354371" cy="1247698"/>
          </a:xfrm>
        </p:grpSpPr>
        <p:pic>
          <p:nvPicPr>
            <p:cNvPr id="6" name="Picture 2" descr="Correlated Magnetics">
              <a:extLst>
                <a:ext uri="{FF2B5EF4-FFF2-40B4-BE49-F238E27FC236}">
                  <a16:creationId xmlns:a16="http://schemas.microsoft.com/office/drawing/2014/main" id="{185BCC70-034B-89FF-EA93-9B9E7F76684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orrelated Magnetics">
              <a:extLst>
                <a:ext uri="{FF2B5EF4-FFF2-40B4-BE49-F238E27FC236}">
                  <a16:creationId xmlns:a16="http://schemas.microsoft.com/office/drawing/2014/main" id="{C85D329E-B65C-3542-1251-627E942DD834}"/>
                </a:ext>
              </a:extLst>
            </p:cNvPr>
            <p:cNvPicPr>
              <a:picLocks noChangeAspect="1" noChangeArrowheads="1"/>
            </p:cNvPicPr>
            <p:nvPr/>
          </p:nvPicPr>
          <p:blipFill rotWithShape="1">
            <a:blip r:embed="rId8"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4EEF6BB-718E-7D37-86DB-BE5CD673261D}"/>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3" name="TextBox 12">
            <a:extLst>
              <a:ext uri="{FF2B5EF4-FFF2-40B4-BE49-F238E27FC236}">
                <a16:creationId xmlns:a16="http://schemas.microsoft.com/office/drawing/2014/main" id="{73DA8F98-5BFB-19A8-7646-D279A776B00A}"/>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4" name="Picture 2" descr="Correlated Magnetics">
            <a:extLst>
              <a:ext uri="{FF2B5EF4-FFF2-40B4-BE49-F238E27FC236}">
                <a16:creationId xmlns:a16="http://schemas.microsoft.com/office/drawing/2014/main" id="{FBFE6B8F-EFA6-2C86-7070-CE8A645D2FB3}"/>
              </a:ext>
            </a:extLst>
          </p:cNvPr>
          <p:cNvPicPr>
            <a:picLocks noChangeAspect="1" noChangeArrowheads="1"/>
          </p:cNvPicPr>
          <p:nvPr/>
        </p:nvPicPr>
        <p:blipFill rotWithShape="1">
          <a:blip r:embed="rId9">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0C2A9EF0-FCAB-112F-C693-DBD8AFF9966E}"/>
              </a:ext>
            </a:extLst>
          </p:cNvPr>
          <p:cNvSpPr txBox="1"/>
          <p:nvPr/>
        </p:nvSpPr>
        <p:spPr>
          <a:xfrm>
            <a:off x="180869" y="3008793"/>
            <a:ext cx="2232534" cy="461665"/>
          </a:xfrm>
          <a:prstGeom prst="rect">
            <a:avLst/>
          </a:prstGeom>
          <a:noFill/>
        </p:spPr>
        <p:txBody>
          <a:bodyPr wrap="none" rtlCol="0">
            <a:spAutoFit/>
          </a:bodyPr>
          <a:lstStyle/>
          <a:p>
            <a:r>
              <a:rPr lang="en-US" sz="2400" dirty="0"/>
              <a:t>TIME IS MONEY</a:t>
            </a:r>
          </a:p>
        </p:txBody>
      </p:sp>
    </p:spTree>
    <p:extLst>
      <p:ext uri="{BB962C8B-B14F-4D97-AF65-F5344CB8AC3E}">
        <p14:creationId xmlns:p14="http://schemas.microsoft.com/office/powerpoint/2010/main" val="143885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a:extLst>
            <a:ext uri="{FF2B5EF4-FFF2-40B4-BE49-F238E27FC236}">
              <a16:creationId xmlns:a16="http://schemas.microsoft.com/office/drawing/2014/main" id="{80EF10E8-E870-B700-9624-BCE134504EAF}"/>
            </a:ext>
          </a:extLst>
        </p:cNvPr>
        <p:cNvGrpSpPr/>
        <p:nvPr/>
      </p:nvGrpSpPr>
      <p:grpSpPr>
        <a:xfrm>
          <a:off x="0" y="0"/>
          <a:ext cx="0" cy="0"/>
          <a:chOff x="0" y="0"/>
          <a:chExt cx="0" cy="0"/>
        </a:xfrm>
      </p:grpSpPr>
      <p:pic>
        <p:nvPicPr>
          <p:cNvPr id="2050" name="Picture 2" descr="Simulation of Large Hadron Collider Events Using Leadershi… | Flickr">
            <a:extLst>
              <a:ext uri="{FF2B5EF4-FFF2-40B4-BE49-F238E27FC236}">
                <a16:creationId xmlns:a16="http://schemas.microsoft.com/office/drawing/2014/main" id="{7CD6AB24-BFBA-0AC3-D258-FDB57F4C3712}"/>
              </a:ext>
            </a:extLst>
          </p:cNvPr>
          <p:cNvPicPr>
            <a:picLocks noChangeAspect="1" noChangeArrowheads="1"/>
          </p:cNvPicPr>
          <p:nvPr/>
        </p:nvPicPr>
        <p:blipFill>
          <a:blip r:embed="rId2">
            <a:alphaModFix amt="35000"/>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1B17500-1B44-B628-2046-FDDC205F06DF}"/>
              </a:ext>
            </a:extLst>
          </p:cNvPr>
          <p:cNvSpPr>
            <a:spLocks noGrp="1"/>
          </p:cNvSpPr>
          <p:nvPr>
            <p:ph type="title"/>
          </p:nvPr>
        </p:nvSpPr>
        <p:spPr/>
        <p:txBody>
          <a:bodyPr/>
          <a:lstStyle/>
          <a:p>
            <a:r>
              <a:rPr lang="en-US" b="1" dirty="0">
                <a:solidFill>
                  <a:schemeClr val="bg1"/>
                </a:solidFill>
              </a:rPr>
              <a:t>Simulation Phase </a:t>
            </a:r>
          </a:p>
        </p:txBody>
      </p:sp>
      <p:sp>
        <p:nvSpPr>
          <p:cNvPr id="3" name="Content Placeholder 2">
            <a:extLst>
              <a:ext uri="{FF2B5EF4-FFF2-40B4-BE49-F238E27FC236}">
                <a16:creationId xmlns:a16="http://schemas.microsoft.com/office/drawing/2014/main" id="{D24CE801-D6BA-F2D4-98B8-54568CA614FF}"/>
              </a:ext>
            </a:extLst>
          </p:cNvPr>
          <p:cNvSpPr>
            <a:spLocks noGrp="1"/>
          </p:cNvSpPr>
          <p:nvPr>
            <p:ph idx="1"/>
          </p:nvPr>
        </p:nvSpPr>
        <p:spPr>
          <a:xfrm>
            <a:off x="488824" y="1566364"/>
            <a:ext cx="10515600" cy="4351338"/>
          </a:xfrm>
        </p:spPr>
        <p:txBody>
          <a:bodyPr/>
          <a:lstStyle/>
          <a:p>
            <a:pPr marL="0" indent="0">
              <a:buNone/>
            </a:pPr>
            <a:r>
              <a:rPr lang="en-US" sz="28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Ansys Maxwell / Electromagnetics Suite</a:t>
            </a:r>
          </a:p>
          <a:p>
            <a:pPr>
              <a:lnSpc>
                <a:spcPts val="2800"/>
              </a:lnSpc>
            </a:pPr>
            <a:r>
              <a:rPr lang="en-US"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Used prior to obtaining custom base magnets</a:t>
            </a:r>
          </a:p>
          <a:p>
            <a:pPr>
              <a:lnSpc>
                <a:spcPts val="2800"/>
              </a:lnSpc>
            </a:pPr>
            <a:r>
              <a:rPr lang="en-US"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Refine</a:t>
            </a:r>
            <a:r>
              <a:rPr lang="en-US"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magnet geometry</a:t>
            </a:r>
          </a:p>
          <a:p>
            <a:pPr>
              <a:lnSpc>
                <a:spcPts val="2800"/>
              </a:lnSpc>
            </a:pPr>
            <a:r>
              <a:rPr lang="en-US"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Generate force diagrams</a:t>
            </a:r>
          </a:p>
          <a:p>
            <a:pPr>
              <a:lnSpc>
                <a:spcPts val="2800"/>
              </a:lnSpc>
            </a:pPr>
            <a:r>
              <a:rPr lang="en-US"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Optimize</a:t>
            </a:r>
            <a:r>
              <a:rPr lang="en-US"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grade requirements</a:t>
            </a:r>
          </a:p>
          <a:p>
            <a:pPr>
              <a:lnSpc>
                <a:spcPts val="2800"/>
              </a:lnSpc>
            </a:pPr>
            <a:r>
              <a:rPr lang="en-US"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T</a:t>
            </a:r>
            <a:r>
              <a:rPr lang="en-US" sz="28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est novel Polymagnet designs</a:t>
            </a:r>
            <a:endParaRPr lang="en-US" dirty="0">
              <a:solidFill>
                <a:schemeClr val="bg1"/>
              </a:solidFill>
            </a:endParaRPr>
          </a:p>
        </p:txBody>
      </p:sp>
      <p:pic>
        <p:nvPicPr>
          <p:cNvPr id="4" name="Picture 3">
            <a:extLst>
              <a:ext uri="{FF2B5EF4-FFF2-40B4-BE49-F238E27FC236}">
                <a16:creationId xmlns:a16="http://schemas.microsoft.com/office/drawing/2014/main" id="{CE90B04B-1DFF-D503-7076-85FDC7E3DDB0}"/>
              </a:ext>
            </a:extLst>
          </p:cNvPr>
          <p:cNvPicPr>
            <a:picLocks noChangeAspect="1"/>
          </p:cNvPicPr>
          <p:nvPr/>
        </p:nvPicPr>
        <p:blipFill rotWithShape="1">
          <a:blip r:embed="rId3"/>
          <a:srcRect l="74663" t="11998" b="-1"/>
          <a:stretch/>
        </p:blipFill>
        <p:spPr>
          <a:xfrm>
            <a:off x="7815556" y="1806929"/>
            <a:ext cx="4037581" cy="4836176"/>
          </a:xfrm>
          <a:prstGeom prst="rect">
            <a:avLst/>
          </a:prstGeom>
        </p:spPr>
      </p:pic>
      <p:pic>
        <p:nvPicPr>
          <p:cNvPr id="5" name="Picture 4" descr="A close-up of a diagram&#10;&#10;Description automatically generated">
            <a:extLst>
              <a:ext uri="{FF2B5EF4-FFF2-40B4-BE49-F238E27FC236}">
                <a16:creationId xmlns:a16="http://schemas.microsoft.com/office/drawing/2014/main" id="{5FA39172-A875-9741-94A3-43244AF873D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7789" b="48304"/>
          <a:stretch/>
        </p:blipFill>
        <p:spPr>
          <a:xfrm>
            <a:off x="3738008" y="4456668"/>
            <a:ext cx="5455139" cy="2036207"/>
          </a:xfrm>
          <a:prstGeom prst="rect">
            <a:avLst/>
          </a:prstGeom>
          <a:ln>
            <a:noFill/>
          </a:ln>
          <a:effectLst>
            <a:outerShdw blurRad="292100" dist="139700" dir="2700000" algn="tl" rotWithShape="0">
              <a:srgbClr val="333333">
                <a:alpha val="65000"/>
              </a:srgbClr>
            </a:outerShdw>
          </a:effectLst>
        </p:spPr>
      </p:pic>
      <p:grpSp>
        <p:nvGrpSpPr>
          <p:cNvPr id="6" name="Group 5">
            <a:extLst>
              <a:ext uri="{FF2B5EF4-FFF2-40B4-BE49-F238E27FC236}">
                <a16:creationId xmlns:a16="http://schemas.microsoft.com/office/drawing/2014/main" id="{0F42A975-9DE0-7D56-D82F-53101F9689B8}"/>
              </a:ext>
            </a:extLst>
          </p:cNvPr>
          <p:cNvGrpSpPr/>
          <p:nvPr/>
        </p:nvGrpSpPr>
        <p:grpSpPr>
          <a:xfrm>
            <a:off x="195942" y="6227092"/>
            <a:ext cx="2797194" cy="611599"/>
            <a:chOff x="285659" y="1036273"/>
            <a:chExt cx="5354371" cy="1247698"/>
          </a:xfrm>
        </p:grpSpPr>
        <p:pic>
          <p:nvPicPr>
            <p:cNvPr id="7" name="Picture 2" descr="Correlated Magnetics">
              <a:extLst>
                <a:ext uri="{FF2B5EF4-FFF2-40B4-BE49-F238E27FC236}">
                  <a16:creationId xmlns:a16="http://schemas.microsoft.com/office/drawing/2014/main" id="{F96D6444-9A45-DDD5-BDB0-FAB10E0553AE}"/>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orrelated Magnetics">
              <a:extLst>
                <a:ext uri="{FF2B5EF4-FFF2-40B4-BE49-F238E27FC236}">
                  <a16:creationId xmlns:a16="http://schemas.microsoft.com/office/drawing/2014/main" id="{CC7855AB-8813-8B6C-3D92-41FC7862834B}"/>
                </a:ext>
              </a:extLst>
            </p:cNvPr>
            <p:cNvPicPr>
              <a:picLocks noChangeAspect="1" noChangeArrowheads="1"/>
            </p:cNvPicPr>
            <p:nvPr/>
          </p:nvPicPr>
          <p:blipFill rotWithShape="1">
            <a:blip r:embed="rId6"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AC02F14-3ABA-49DC-86FB-50B9F1824530}"/>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0" name="TextBox 9">
            <a:extLst>
              <a:ext uri="{FF2B5EF4-FFF2-40B4-BE49-F238E27FC236}">
                <a16:creationId xmlns:a16="http://schemas.microsoft.com/office/drawing/2014/main" id="{D7B28BC6-0B36-16E2-8A28-2F3530A869E3}"/>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1" name="Picture 2" descr="Correlated Magnetics">
            <a:extLst>
              <a:ext uri="{FF2B5EF4-FFF2-40B4-BE49-F238E27FC236}">
                <a16:creationId xmlns:a16="http://schemas.microsoft.com/office/drawing/2014/main" id="{41042950-A784-FCE1-3DBB-0612DFF4F50D}"/>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072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a:extLst>
            <a:ext uri="{FF2B5EF4-FFF2-40B4-BE49-F238E27FC236}">
              <a16:creationId xmlns:a16="http://schemas.microsoft.com/office/drawing/2014/main" id="{1B6D9BE8-E54C-9CCD-FF8F-022979E715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94E732-EDB3-C964-46A7-F206DADE54B9}"/>
              </a:ext>
            </a:extLst>
          </p:cNvPr>
          <p:cNvSpPr>
            <a:spLocks noGrp="1"/>
          </p:cNvSpPr>
          <p:nvPr>
            <p:ph type="title"/>
          </p:nvPr>
        </p:nvSpPr>
        <p:spPr>
          <a:xfrm>
            <a:off x="484414" y="201839"/>
            <a:ext cx="10515600" cy="1325563"/>
          </a:xfrm>
        </p:spPr>
        <p:txBody>
          <a:bodyPr/>
          <a:lstStyle/>
          <a:p>
            <a:r>
              <a:rPr lang="en-US" dirty="0">
                <a:solidFill>
                  <a:schemeClr val="bg1"/>
                </a:solidFill>
              </a:rPr>
              <a:t>Make the production tray to hold the magnet</a:t>
            </a:r>
          </a:p>
        </p:txBody>
      </p:sp>
      <p:grpSp>
        <p:nvGrpSpPr>
          <p:cNvPr id="3" name="Group 2">
            <a:extLst>
              <a:ext uri="{FF2B5EF4-FFF2-40B4-BE49-F238E27FC236}">
                <a16:creationId xmlns:a16="http://schemas.microsoft.com/office/drawing/2014/main" id="{55189B66-D75B-65E7-60DA-59ADA69398E5}"/>
              </a:ext>
            </a:extLst>
          </p:cNvPr>
          <p:cNvGrpSpPr/>
          <p:nvPr/>
        </p:nvGrpSpPr>
        <p:grpSpPr>
          <a:xfrm>
            <a:off x="195942" y="6227092"/>
            <a:ext cx="2797194" cy="611599"/>
            <a:chOff x="285659" y="1036273"/>
            <a:chExt cx="5354371" cy="1247698"/>
          </a:xfrm>
        </p:grpSpPr>
        <p:pic>
          <p:nvPicPr>
            <p:cNvPr id="5" name="Picture 2" descr="Correlated Magnetics">
              <a:extLst>
                <a:ext uri="{FF2B5EF4-FFF2-40B4-BE49-F238E27FC236}">
                  <a16:creationId xmlns:a16="http://schemas.microsoft.com/office/drawing/2014/main" id="{CF5B18CF-CC4A-AFDE-C0FD-1A27013E78F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orrelated Magnetics">
              <a:extLst>
                <a:ext uri="{FF2B5EF4-FFF2-40B4-BE49-F238E27FC236}">
                  <a16:creationId xmlns:a16="http://schemas.microsoft.com/office/drawing/2014/main" id="{9C61D0D2-5249-5DC1-11C0-BA439A4E97AB}"/>
                </a:ext>
              </a:extLst>
            </p:cNvPr>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36A2F5F-D503-1258-A6EB-AE1943B25211}"/>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8" name="TextBox 7">
            <a:extLst>
              <a:ext uri="{FF2B5EF4-FFF2-40B4-BE49-F238E27FC236}">
                <a16:creationId xmlns:a16="http://schemas.microsoft.com/office/drawing/2014/main" id="{16DBF55B-DC95-A5E3-DD87-86EA125CC03D}"/>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9" name="Picture 2" descr="Correlated Magnetics">
            <a:extLst>
              <a:ext uri="{FF2B5EF4-FFF2-40B4-BE49-F238E27FC236}">
                <a16:creationId xmlns:a16="http://schemas.microsoft.com/office/drawing/2014/main" id="{14D0A8A1-0509-03B5-5ACB-2D08BFDEA173}"/>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700D7E0-DFD9-2E6C-3F0F-256BF6DDBC8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49017" y="1204983"/>
            <a:ext cx="8663832" cy="5049473"/>
          </a:xfrm>
          <a:prstGeom prst="rect">
            <a:avLst/>
          </a:prstGeom>
        </p:spPr>
      </p:pic>
    </p:spTree>
    <p:extLst>
      <p:ext uri="{BB962C8B-B14F-4D97-AF65-F5344CB8AC3E}">
        <p14:creationId xmlns:p14="http://schemas.microsoft.com/office/powerpoint/2010/main" val="1235422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7117FF3-53F8-72A7-33AB-9AD65134C63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6F63E8E-DA70-7CFD-3AC2-A05881EC826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6180"/>
          <a:stretch/>
        </p:blipFill>
        <p:spPr>
          <a:xfrm>
            <a:off x="1" y="0"/>
            <a:ext cx="12192000" cy="6858000"/>
          </a:xfrm>
          <a:prstGeom prst="rect">
            <a:avLst/>
          </a:prstGeom>
        </p:spPr>
      </p:pic>
      <p:sp>
        <p:nvSpPr>
          <p:cNvPr id="2" name="Title 1">
            <a:extLst>
              <a:ext uri="{FF2B5EF4-FFF2-40B4-BE49-F238E27FC236}">
                <a16:creationId xmlns:a16="http://schemas.microsoft.com/office/drawing/2014/main" id="{2EFC20D1-4856-E41E-F946-E4B55261A11B}"/>
              </a:ext>
            </a:extLst>
          </p:cNvPr>
          <p:cNvSpPr>
            <a:spLocks noGrp="1"/>
          </p:cNvSpPr>
          <p:nvPr>
            <p:ph type="title"/>
          </p:nvPr>
        </p:nvSpPr>
        <p:spPr>
          <a:xfrm>
            <a:off x="1023024" y="215446"/>
            <a:ext cx="10956471" cy="1325563"/>
          </a:xfrm>
        </p:spPr>
        <p:txBody>
          <a:bodyPr>
            <a:normAutofit fontScale="90000"/>
          </a:bodyPr>
          <a:lstStyle/>
          <a:p>
            <a:r>
              <a:rPr lang="en-US" dirty="0">
                <a:effectLst>
                  <a:outerShdw blurRad="38100" dist="38100" dir="2700000" algn="tl">
                    <a:srgbClr val="000000">
                      <a:alpha val="43137"/>
                    </a:srgbClr>
                  </a:outerShdw>
                </a:effectLst>
              </a:rPr>
              <a:t>Armed with a Production Tray and a PMCAD Model, Steve is ready to make his Prototype Magnets</a:t>
            </a:r>
          </a:p>
        </p:txBody>
      </p:sp>
      <p:pic>
        <p:nvPicPr>
          <p:cNvPr id="5" name="Picture 4">
            <a:extLst>
              <a:ext uri="{FF2B5EF4-FFF2-40B4-BE49-F238E27FC236}">
                <a16:creationId xmlns:a16="http://schemas.microsoft.com/office/drawing/2014/main" id="{70BB263B-0436-2DC3-3644-C42064B3AA52}"/>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9786" t="18234" r="16891" b="18166"/>
          <a:stretch/>
        </p:blipFill>
        <p:spPr>
          <a:xfrm>
            <a:off x="1583872" y="1635771"/>
            <a:ext cx="2850728" cy="1975077"/>
          </a:xfrm>
          <a:prstGeom prst="rect">
            <a:avLst/>
          </a:prstGeom>
        </p:spPr>
      </p:pic>
      <p:pic>
        <p:nvPicPr>
          <p:cNvPr id="10" name="Picture 9">
            <a:extLst>
              <a:ext uri="{FF2B5EF4-FFF2-40B4-BE49-F238E27FC236}">
                <a16:creationId xmlns:a16="http://schemas.microsoft.com/office/drawing/2014/main" id="{F388E243-B614-71A8-8165-AFD78A175067}"/>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4107" b="93840" l="9125" r="91993">
                        <a14:foregroundMark x1="33333" y1="5749" x2="61453" y2="4517"/>
                        <a14:foregroundMark x1="61453" y1="4517" x2="73371" y2="8008"/>
                        <a14:foregroundMark x1="12477" y1="55852" x2="10615" y2="33060"/>
                        <a14:foregroundMark x1="9125" y1="56468" x2="11173" y2="38809"/>
                        <a14:foregroundMark x1="42644" y1="94045" x2="64432" y2="89938"/>
                        <a14:foregroundMark x1="92737" y1="59959" x2="91434" y2="33470"/>
                        <a14:foregroundMark x1="91434" y1="33470" x2="91993" y2="32649"/>
                      </a14:backgroundRemoval>
                    </a14:imgEffect>
                  </a14:imgLayer>
                </a14:imgProps>
              </a:ext>
              <a:ext uri="{28A0092B-C50C-407E-A947-70E740481C1C}">
                <a14:useLocalDpi xmlns:a14="http://schemas.microsoft.com/office/drawing/2010/main"/>
              </a:ext>
            </a:extLst>
          </a:blip>
          <a:stretch>
            <a:fillRect/>
          </a:stretch>
        </p:blipFill>
        <p:spPr>
          <a:xfrm>
            <a:off x="636998" y="3366598"/>
            <a:ext cx="2046147" cy="1855631"/>
          </a:xfrm>
          <a:prstGeom prst="rect">
            <a:avLst/>
          </a:prstGeom>
        </p:spPr>
      </p:pic>
      <p:grpSp>
        <p:nvGrpSpPr>
          <p:cNvPr id="3" name="Group 2">
            <a:extLst>
              <a:ext uri="{FF2B5EF4-FFF2-40B4-BE49-F238E27FC236}">
                <a16:creationId xmlns:a16="http://schemas.microsoft.com/office/drawing/2014/main" id="{08E1B845-AE43-7708-6FBB-DDCBA8928313}"/>
              </a:ext>
            </a:extLst>
          </p:cNvPr>
          <p:cNvGrpSpPr/>
          <p:nvPr/>
        </p:nvGrpSpPr>
        <p:grpSpPr>
          <a:xfrm>
            <a:off x="195942" y="6227092"/>
            <a:ext cx="2797194" cy="611599"/>
            <a:chOff x="285659" y="1036273"/>
            <a:chExt cx="5354371" cy="1247698"/>
          </a:xfrm>
        </p:grpSpPr>
        <p:pic>
          <p:nvPicPr>
            <p:cNvPr id="4" name="Picture 2" descr="Correlated Magnetics">
              <a:extLst>
                <a:ext uri="{FF2B5EF4-FFF2-40B4-BE49-F238E27FC236}">
                  <a16:creationId xmlns:a16="http://schemas.microsoft.com/office/drawing/2014/main" id="{C49CDF01-6BE5-8458-7D8A-14ACA4C4DC7E}"/>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orrelated Magnetics">
              <a:extLst>
                <a:ext uri="{FF2B5EF4-FFF2-40B4-BE49-F238E27FC236}">
                  <a16:creationId xmlns:a16="http://schemas.microsoft.com/office/drawing/2014/main" id="{1C615FCE-D0AB-F8DF-CC67-99BB8226AE52}"/>
                </a:ext>
              </a:extLst>
            </p:cNvPr>
            <p:cNvPicPr>
              <a:picLocks noChangeAspect="1" noChangeArrowheads="1"/>
            </p:cNvPicPr>
            <p:nvPr/>
          </p:nvPicPr>
          <p:blipFill rotWithShape="1">
            <a:blip r:embed="rId8" cstate="screen">
              <a:duotone>
                <a:prstClr val="black"/>
                <a:schemeClr val="accent1">
                  <a:tint val="45000"/>
                  <a:satMod val="400000"/>
                </a:schemeClr>
              </a:duotone>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F88BEE1-CD17-D033-D00F-8983EAC79A84}"/>
                </a:ext>
              </a:extLst>
            </p:cNvPr>
            <p:cNvSpPr txBox="1"/>
            <p:nvPr/>
          </p:nvSpPr>
          <p:spPr>
            <a:xfrm>
              <a:off x="1371600" y="1813060"/>
              <a:ext cx="4256566" cy="470911"/>
            </a:xfrm>
            <a:prstGeom prst="rect">
              <a:avLst/>
            </a:prstGeom>
            <a:noFill/>
          </p:spPr>
          <p:txBody>
            <a:bodyPr wrap="none" rtlCol="0">
              <a:spAutoFit/>
            </a:bodyPr>
            <a:lstStyle/>
            <a:p>
              <a:r>
                <a:rPr lang="en-US" sz="900" b="1" spc="200" dirty="0">
                  <a:latin typeface="Arial" panose="020B0604020202020204" pitchFamily="34" charset="0"/>
                  <a:cs typeface="Arial" panose="020B0604020202020204" pitchFamily="34" charset="0"/>
                </a:rPr>
                <a:t>CORRELATED MAGNETICS</a:t>
              </a:r>
            </a:p>
          </p:txBody>
        </p:sp>
      </p:grpSp>
      <p:sp>
        <p:nvSpPr>
          <p:cNvPr id="9" name="TextBox 8">
            <a:extLst>
              <a:ext uri="{FF2B5EF4-FFF2-40B4-BE49-F238E27FC236}">
                <a16:creationId xmlns:a16="http://schemas.microsoft.com/office/drawing/2014/main" id="{7D3F2D0A-2022-0CA1-71FB-A2735C9D1038}"/>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1" name="Picture 2" descr="Correlated Magnetics">
            <a:extLst>
              <a:ext uri="{FF2B5EF4-FFF2-40B4-BE49-F238E27FC236}">
                <a16:creationId xmlns:a16="http://schemas.microsoft.com/office/drawing/2014/main" id="{DAAB707E-8EFE-D270-134D-013FA059D465}"/>
              </a:ext>
            </a:extLst>
          </p:cNvPr>
          <p:cNvPicPr>
            <a:picLocks noChangeAspect="1" noChangeArrowheads="1"/>
          </p:cNvPicPr>
          <p:nvPr/>
        </p:nvPicPr>
        <p:blipFill rotWithShape="1">
          <a:blip r:embed="rId9">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56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1">
  <p:cSld>
    <p:bg>
      <p:bgPr>
        <a:solidFill>
          <a:schemeClr val="tx1"/>
        </a:solidFill>
        <a:effectLst/>
      </p:bgPr>
    </p:bg>
    <p:spTree>
      <p:nvGrpSpPr>
        <p:cNvPr id="1" name="">
          <a:extLst>
            <a:ext uri="{FF2B5EF4-FFF2-40B4-BE49-F238E27FC236}">
              <a16:creationId xmlns:a16="http://schemas.microsoft.com/office/drawing/2014/main" id="{86EA6B42-8F66-7D4B-C5F1-02916BA9E2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465BEC-5A9B-5F4F-D677-EEBEEAFBAE15}"/>
              </a:ext>
            </a:extLst>
          </p:cNvPr>
          <p:cNvSpPr>
            <a:spLocks noGrp="1"/>
          </p:cNvSpPr>
          <p:nvPr>
            <p:ph type="title"/>
          </p:nvPr>
        </p:nvSpPr>
        <p:spPr>
          <a:xfrm>
            <a:off x="348343" y="-146503"/>
            <a:ext cx="10515600" cy="1325563"/>
          </a:xfrm>
        </p:spPr>
        <p:txBody>
          <a:bodyPr/>
          <a:lstStyle/>
          <a:p>
            <a:r>
              <a:rPr lang="en-US" dirty="0">
                <a:solidFill>
                  <a:schemeClr val="bg1"/>
                </a:solidFill>
              </a:rPr>
              <a:t>And now the magic begins…..</a:t>
            </a:r>
          </a:p>
        </p:txBody>
      </p:sp>
      <p:grpSp>
        <p:nvGrpSpPr>
          <p:cNvPr id="3" name="Group 2">
            <a:extLst>
              <a:ext uri="{FF2B5EF4-FFF2-40B4-BE49-F238E27FC236}">
                <a16:creationId xmlns:a16="http://schemas.microsoft.com/office/drawing/2014/main" id="{FC9F21F9-AB42-E6D5-6915-CF9047EBFECE}"/>
              </a:ext>
            </a:extLst>
          </p:cNvPr>
          <p:cNvGrpSpPr/>
          <p:nvPr/>
        </p:nvGrpSpPr>
        <p:grpSpPr>
          <a:xfrm>
            <a:off x="195942" y="6227092"/>
            <a:ext cx="2797194" cy="611599"/>
            <a:chOff x="285659" y="1036273"/>
            <a:chExt cx="5354371" cy="1247698"/>
          </a:xfrm>
        </p:grpSpPr>
        <p:pic>
          <p:nvPicPr>
            <p:cNvPr id="5" name="Picture 2" descr="Correlated Magnetics">
              <a:extLst>
                <a:ext uri="{FF2B5EF4-FFF2-40B4-BE49-F238E27FC236}">
                  <a16:creationId xmlns:a16="http://schemas.microsoft.com/office/drawing/2014/main" id="{E98DD8E7-B45B-62F9-825F-A02E226D4DB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orrelated Magnetics">
              <a:extLst>
                <a:ext uri="{FF2B5EF4-FFF2-40B4-BE49-F238E27FC236}">
                  <a16:creationId xmlns:a16="http://schemas.microsoft.com/office/drawing/2014/main" id="{F0CAAA34-193E-4503-6CC8-F57284AC8046}"/>
                </a:ext>
              </a:extLst>
            </p:cNvPr>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74F9BE9-AE8B-BCFF-DCEA-EE95F3F45A53}"/>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8" name="TextBox 7">
            <a:extLst>
              <a:ext uri="{FF2B5EF4-FFF2-40B4-BE49-F238E27FC236}">
                <a16:creationId xmlns:a16="http://schemas.microsoft.com/office/drawing/2014/main" id="{A22CA2C4-F766-6A62-421A-A7AB1E325492}"/>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9" name="Picture 2" descr="Correlated Magnetics">
            <a:extLst>
              <a:ext uri="{FF2B5EF4-FFF2-40B4-BE49-F238E27FC236}">
                <a16:creationId xmlns:a16="http://schemas.microsoft.com/office/drawing/2014/main" id="{0B57F4A0-6739-AE67-D096-ACD28302811D}"/>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BA6CBC21-FA3A-7284-CF87-00F9B8D033A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18079" y="1174369"/>
            <a:ext cx="8710604" cy="4903385"/>
          </a:xfrm>
          <a:prstGeom prst="rect">
            <a:avLst/>
          </a:prstGeom>
        </p:spPr>
      </p:pic>
    </p:spTree>
    <p:extLst>
      <p:ext uri="{BB962C8B-B14F-4D97-AF65-F5344CB8AC3E}">
        <p14:creationId xmlns:p14="http://schemas.microsoft.com/office/powerpoint/2010/main" val="1951951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a:extLst>
            <a:ext uri="{FF2B5EF4-FFF2-40B4-BE49-F238E27FC236}">
              <a16:creationId xmlns:a16="http://schemas.microsoft.com/office/drawing/2014/main" id="{54819486-E1EF-7948-C3C7-07B7C526F8F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359D953-5BD3-E0BB-1F43-153BD51FE72E}"/>
              </a:ext>
            </a:extLst>
          </p:cNvPr>
          <p:cNvSpPr/>
          <p:nvPr/>
        </p:nvSpPr>
        <p:spPr>
          <a:xfrm>
            <a:off x="478776" y="3880650"/>
            <a:ext cx="3518598" cy="2261195"/>
          </a:xfrm>
          <a:prstGeom prst="rect">
            <a:avLst/>
          </a:prstGeom>
          <a:gradFill>
            <a:gsLst>
              <a:gs pos="4000">
                <a:schemeClr val="bg2">
                  <a:lumMod val="25000"/>
                </a:schemeClr>
              </a:gs>
              <a:gs pos="50000">
                <a:schemeClr val="bg2">
                  <a:lumMod val="75000"/>
                </a:schemeClr>
              </a:gs>
              <a:gs pos="89000">
                <a:schemeClr val="bg2">
                  <a:lumMod val="2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9953C2-7EE5-317F-0CB4-6C63B748B6AD}"/>
              </a:ext>
            </a:extLst>
          </p:cNvPr>
          <p:cNvSpPr>
            <a:spLocks noGrp="1"/>
          </p:cNvSpPr>
          <p:nvPr>
            <p:ph type="title"/>
          </p:nvPr>
        </p:nvSpPr>
        <p:spPr>
          <a:xfrm>
            <a:off x="328246" y="97834"/>
            <a:ext cx="10515600" cy="1325563"/>
          </a:xfrm>
        </p:spPr>
        <p:txBody>
          <a:bodyPr/>
          <a:lstStyle/>
          <a:p>
            <a:r>
              <a:rPr lang="en-US" dirty="0">
                <a:solidFill>
                  <a:schemeClr val="bg1"/>
                </a:solidFill>
              </a:rPr>
              <a:t>Stop Wasting Time &amp; Money, Prototype multipole magnets in minutes…..</a:t>
            </a:r>
          </a:p>
        </p:txBody>
      </p:sp>
      <p:sp>
        <p:nvSpPr>
          <p:cNvPr id="8" name="TextBox 7">
            <a:extLst>
              <a:ext uri="{FF2B5EF4-FFF2-40B4-BE49-F238E27FC236}">
                <a16:creationId xmlns:a16="http://schemas.microsoft.com/office/drawing/2014/main" id="{2AF38C70-9FA0-0B55-887B-B3FBF8738CA8}"/>
              </a:ext>
            </a:extLst>
          </p:cNvPr>
          <p:cNvSpPr txBox="1"/>
          <p:nvPr/>
        </p:nvSpPr>
        <p:spPr>
          <a:xfrm>
            <a:off x="3351710" y="5431582"/>
            <a:ext cx="29206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ptos" panose="02110004020202020204"/>
                <a:ea typeface="+mn-ea"/>
                <a:cs typeface="+mn-cs"/>
              </a:rPr>
              <a:t>®</a:t>
            </a:r>
          </a:p>
        </p:txBody>
      </p:sp>
      <p:pic>
        <p:nvPicPr>
          <p:cNvPr id="9" name="Picture 2" descr="Correlated Magnetics">
            <a:extLst>
              <a:ext uri="{FF2B5EF4-FFF2-40B4-BE49-F238E27FC236}">
                <a16:creationId xmlns:a16="http://schemas.microsoft.com/office/drawing/2014/main" id="{6FC1D9B8-F971-3261-F7E7-AE41C7EDADD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1A28C43-6993-9A30-1394-F60ED4879F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28164" y="1465121"/>
            <a:ext cx="3597974" cy="4702519"/>
          </a:xfrm>
          <a:prstGeom prst="rect">
            <a:avLst/>
          </a:prstGeom>
        </p:spPr>
      </p:pic>
      <p:pic>
        <p:nvPicPr>
          <p:cNvPr id="13" name="Picture 12">
            <a:extLst>
              <a:ext uri="{FF2B5EF4-FFF2-40B4-BE49-F238E27FC236}">
                <a16:creationId xmlns:a16="http://schemas.microsoft.com/office/drawing/2014/main" id="{730AA755-DB38-8E94-83B9-9152457A5F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00648" y="1456032"/>
            <a:ext cx="3618955" cy="4711608"/>
          </a:xfrm>
          <a:prstGeom prst="rect">
            <a:avLst/>
          </a:prstGeom>
        </p:spPr>
      </p:pic>
      <p:sp>
        <p:nvSpPr>
          <p:cNvPr id="16" name="TextBox 15">
            <a:extLst>
              <a:ext uri="{FF2B5EF4-FFF2-40B4-BE49-F238E27FC236}">
                <a16:creationId xmlns:a16="http://schemas.microsoft.com/office/drawing/2014/main" id="{97B8891E-6323-5993-78F4-4DAEC0EA0E3A}"/>
              </a:ext>
            </a:extLst>
          </p:cNvPr>
          <p:cNvSpPr txBox="1"/>
          <p:nvPr/>
        </p:nvSpPr>
        <p:spPr>
          <a:xfrm>
            <a:off x="959618" y="3908014"/>
            <a:ext cx="2649187" cy="1015663"/>
          </a:xfrm>
          <a:prstGeom prst="rect">
            <a:avLst/>
          </a:prstGeom>
          <a:noFill/>
        </p:spPr>
        <p:txBody>
          <a:bodyPr wrap="none" rtlCol="0">
            <a:spAutoFit/>
          </a:bodyPr>
          <a:lstStyle/>
          <a:p>
            <a:r>
              <a:rPr lang="en-US" sz="3600" b="1" dirty="0" err="1">
                <a:solidFill>
                  <a:schemeClr val="bg1"/>
                </a:solidFill>
                <a:latin typeface="Leelawadee" panose="020B0502040204020203" pitchFamily="34" charset="-34"/>
                <a:cs typeface="Leelawadee" panose="020B0502040204020203" pitchFamily="34" charset="-34"/>
              </a:rPr>
              <a:t>PolyVision</a:t>
            </a:r>
            <a:r>
              <a:rPr lang="en-US" b="1" baseline="70000" dirty="0">
                <a:solidFill>
                  <a:schemeClr val="bg1"/>
                </a:solidFill>
                <a:latin typeface="Leelawadee" panose="020B0502040204020203" pitchFamily="34" charset="-34"/>
                <a:cs typeface="Leelawadee" panose="020B0502040204020203" pitchFamily="34" charset="-34"/>
              </a:rPr>
              <a:t>®</a:t>
            </a:r>
            <a:endParaRPr lang="en-US" sz="3600" b="1" baseline="70000" dirty="0">
              <a:solidFill>
                <a:schemeClr val="bg1"/>
              </a:solidFill>
              <a:latin typeface="Leelawadee" panose="020B0502040204020203" pitchFamily="34" charset="-34"/>
              <a:cs typeface="Leelawadee" panose="020B0502040204020203" pitchFamily="34" charset="-34"/>
            </a:endParaRPr>
          </a:p>
          <a:p>
            <a:pPr algn="ctr"/>
            <a:r>
              <a:rPr lang="en-US" sz="2400" dirty="0">
                <a:solidFill>
                  <a:schemeClr val="bg1"/>
                </a:solidFill>
                <a:cs typeface="Leelawadee" panose="020B0502040204020203" pitchFamily="34" charset="-34"/>
              </a:rPr>
              <a:t>Design Software</a:t>
            </a:r>
          </a:p>
        </p:txBody>
      </p:sp>
      <p:pic>
        <p:nvPicPr>
          <p:cNvPr id="15" name="Picture 14">
            <a:extLst>
              <a:ext uri="{FF2B5EF4-FFF2-40B4-BE49-F238E27FC236}">
                <a16:creationId xmlns:a16="http://schemas.microsoft.com/office/drawing/2014/main" id="{2706DA2A-6FA6-ABE2-EF6F-17FE2E7860F3}"/>
              </a:ext>
            </a:extLst>
          </p:cNvPr>
          <p:cNvPicPr>
            <a:picLocks noChangeAspect="1"/>
          </p:cNvPicPr>
          <p:nvPr/>
        </p:nvPicPr>
        <p:blipFill>
          <a:blip r:embed="rId5" cstate="screen">
            <a:extLst>
              <a:ext uri="{28A0092B-C50C-407E-A947-70E740481C1C}">
                <a14:useLocalDpi xmlns:a14="http://schemas.microsoft.com/office/drawing/2010/main"/>
              </a:ext>
            </a:extLst>
          </a:blip>
          <a:srcRect l="25149" t="17760" r="24307" b="18975"/>
          <a:stretch>
            <a:fillRect/>
          </a:stretch>
        </p:blipFill>
        <p:spPr>
          <a:xfrm>
            <a:off x="482321" y="1494167"/>
            <a:ext cx="3518598" cy="2386483"/>
          </a:xfrm>
          <a:prstGeom prst="rect">
            <a:avLst/>
          </a:prstGeom>
        </p:spPr>
      </p:pic>
      <p:pic>
        <p:nvPicPr>
          <p:cNvPr id="19" name="Picture 2" descr="Correlated Magnetics">
            <a:extLst>
              <a:ext uri="{FF2B5EF4-FFF2-40B4-BE49-F238E27FC236}">
                <a16:creationId xmlns:a16="http://schemas.microsoft.com/office/drawing/2014/main" id="{480C40AB-C962-2011-EDD2-089917059F6E}"/>
              </a:ext>
            </a:extLst>
          </p:cNvPr>
          <p:cNvPicPr>
            <a:picLocks noChangeAspect="1" noChangeArrowheads="1"/>
          </p:cNvPicPr>
          <p:nvPr/>
        </p:nvPicPr>
        <p:blipFill rotWithShape="1">
          <a:blip r:embed="rId6" cstate="screen">
            <a:biLevel thresh="25000"/>
            <a:extLst>
              <a:ext uri="{28A0092B-C50C-407E-A947-70E740481C1C}">
                <a14:useLocalDpi xmlns:a14="http://schemas.microsoft.com/office/drawing/2010/main"/>
              </a:ext>
            </a:extLst>
          </a:blip>
          <a:srcRect l="20159" b="16974"/>
          <a:stretch/>
        </p:blipFill>
        <p:spPr bwMode="auto">
          <a:xfrm>
            <a:off x="1293570" y="5569340"/>
            <a:ext cx="2229884" cy="38246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orrelated Magnetics">
            <a:extLst>
              <a:ext uri="{FF2B5EF4-FFF2-40B4-BE49-F238E27FC236}">
                <a16:creationId xmlns:a16="http://schemas.microsoft.com/office/drawing/2014/main" id="{AF5E8BEF-B72C-9B9B-43B1-589001BE69AF}"/>
              </a:ext>
            </a:extLst>
          </p:cNvPr>
          <p:cNvPicPr>
            <a:picLocks noChangeAspect="1" noChangeArrowheads="1"/>
          </p:cNvPicPr>
          <p:nvPr/>
        </p:nvPicPr>
        <p:blipFill rotWithShape="1">
          <a:blip r:embed="rId7" cstate="screen">
            <a:lum bright="70000" contrast="-70000"/>
            <a:extLst>
              <a:ext uri="{28A0092B-C50C-407E-A947-70E740481C1C}">
                <a14:useLocalDpi xmlns:a14="http://schemas.microsoft.com/office/drawing/2010/main"/>
              </a:ext>
            </a:extLst>
          </a:blip>
          <a:srcRect r="79027"/>
          <a:stretch/>
        </p:blipFill>
        <p:spPr bwMode="auto">
          <a:xfrm>
            <a:off x="720131" y="5530246"/>
            <a:ext cx="585765" cy="460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ADE91E04-E6B8-B664-DDAB-9A5B1ED915CF}"/>
              </a:ext>
            </a:extLst>
          </p:cNvPr>
          <p:cNvSpPr txBox="1"/>
          <p:nvPr/>
        </p:nvSpPr>
        <p:spPr>
          <a:xfrm>
            <a:off x="1287441" y="5911013"/>
            <a:ext cx="222368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20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rPr>
              <a:t>CORRELATED</a:t>
            </a:r>
            <a:r>
              <a:rPr kumimoji="0" lang="en-US" sz="900" b="1" i="0" u="none" strike="noStrike" kern="1200" cap="none" spc="20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900" b="1" i="0" u="none" strike="noStrike" kern="1200" cap="none" spc="20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rPr>
              <a:t>MAGNETICS</a:t>
            </a:r>
          </a:p>
        </p:txBody>
      </p:sp>
    </p:spTree>
    <p:extLst>
      <p:ext uri="{BB962C8B-B14F-4D97-AF65-F5344CB8AC3E}">
        <p14:creationId xmlns:p14="http://schemas.microsoft.com/office/powerpoint/2010/main" val="3050722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1">
  <p:cSld>
    <p:bg>
      <p:bgPr>
        <a:solidFill>
          <a:srgbClr val="59514F"/>
        </a:solidFill>
        <a:effectLst/>
      </p:bgPr>
    </p:bg>
    <p:spTree>
      <p:nvGrpSpPr>
        <p:cNvPr id="1" name="">
          <a:extLst>
            <a:ext uri="{FF2B5EF4-FFF2-40B4-BE49-F238E27FC236}">
              <a16:creationId xmlns:a16="http://schemas.microsoft.com/office/drawing/2014/main" id="{5469D0DA-D4E8-3CB2-BBDE-F6EE3B3C593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7C49A4F-75D6-E7BD-D762-C57E6D9560DA}"/>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3750" b="96250" l="8410" r="90494">
                        <a14:foregroundMark x1="23949" y1="9583" x2="54662" y2="3333"/>
                        <a14:foregroundMark x1="54662" y1="3333" x2="29250" y2="12917"/>
                        <a14:foregroundMark x1="29250" y1="12917" x2="26143" y2="8542"/>
                        <a14:foregroundMark x1="30530" y1="3958" x2="70567" y2="4583"/>
                        <a14:foregroundMark x1="8410" y1="61458" x2="10786" y2="30208"/>
                        <a14:foregroundMark x1="31810" y1="91667" x2="59598" y2="94792"/>
                        <a14:foregroundMark x1="59598" y1="94792" x2="35832" y2="91250"/>
                        <a14:foregroundMark x1="35832" y1="91250" x2="34552" y2="91875"/>
                        <a14:foregroundMark x1="44790" y1="96458" x2="55941" y2="96042"/>
                        <a14:foregroundMark x1="55941" y1="96042" x2="71115" y2="78333"/>
                        <a14:foregroundMark x1="90494" y1="60417" x2="89580" y2="31250"/>
                      </a14:backgroundRemoval>
                    </a14:imgEffect>
                  </a14:imgLayer>
                </a14:imgProps>
              </a:ext>
              <a:ext uri="{28A0092B-C50C-407E-A947-70E740481C1C}">
                <a14:useLocalDpi xmlns:a14="http://schemas.microsoft.com/office/drawing/2010/main"/>
              </a:ext>
            </a:extLst>
          </a:blip>
          <a:stretch>
            <a:fillRect/>
          </a:stretch>
        </p:blipFill>
        <p:spPr>
          <a:xfrm>
            <a:off x="177074" y="1600042"/>
            <a:ext cx="3051856" cy="2678044"/>
          </a:xfrm>
          <a:prstGeom prst="rect">
            <a:avLst/>
          </a:prstGeom>
        </p:spPr>
      </p:pic>
      <p:pic>
        <p:nvPicPr>
          <p:cNvPr id="7" name="Picture 6">
            <a:extLst>
              <a:ext uri="{FF2B5EF4-FFF2-40B4-BE49-F238E27FC236}">
                <a16:creationId xmlns:a16="http://schemas.microsoft.com/office/drawing/2014/main" id="{97449471-BFF4-3D6F-13D0-9C99C23194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4572000" cy="6858000"/>
          </a:xfrm>
          <a:prstGeom prst="rect">
            <a:avLst/>
          </a:prstGeom>
        </p:spPr>
      </p:pic>
      <p:sp>
        <p:nvSpPr>
          <p:cNvPr id="8" name="Rectangle 7">
            <a:extLst>
              <a:ext uri="{FF2B5EF4-FFF2-40B4-BE49-F238E27FC236}">
                <a16:creationId xmlns:a16="http://schemas.microsoft.com/office/drawing/2014/main" id="{08FC1462-12E2-B0B9-90CE-6308C32BFAF4}"/>
              </a:ext>
            </a:extLst>
          </p:cNvPr>
          <p:cNvSpPr/>
          <p:nvPr/>
        </p:nvSpPr>
        <p:spPr>
          <a:xfrm>
            <a:off x="3009900" y="0"/>
            <a:ext cx="2955471" cy="6858000"/>
          </a:xfrm>
          <a:prstGeom prst="rect">
            <a:avLst/>
          </a:prstGeom>
          <a:gradFill flip="none" rotWithShape="1">
            <a:gsLst>
              <a:gs pos="43000">
                <a:srgbClr val="59514F"/>
              </a:gs>
              <a:gs pos="100000">
                <a:srgbClr val="59514F">
                  <a:alpha val="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DBEAB8AB-C3BE-7E51-E645-14ABE38E438A}"/>
              </a:ext>
            </a:extLst>
          </p:cNvPr>
          <p:cNvSpPr>
            <a:spLocks noGrp="1"/>
          </p:cNvSpPr>
          <p:nvPr>
            <p:ph idx="1"/>
          </p:nvPr>
        </p:nvSpPr>
        <p:spPr>
          <a:xfrm>
            <a:off x="3502433" y="1571921"/>
            <a:ext cx="8124869" cy="2381704"/>
          </a:xfrm>
        </p:spPr>
        <p:txBody>
          <a:bodyPr/>
          <a:lstStyle/>
          <a:p>
            <a:r>
              <a:rPr lang="en-US" dirty="0">
                <a:solidFill>
                  <a:schemeClr val="bg1"/>
                </a:solidFill>
              </a:rPr>
              <a:t>Total design time: </a:t>
            </a:r>
            <a:r>
              <a:rPr lang="en-US" sz="3600" b="1" dirty="0">
                <a:solidFill>
                  <a:schemeClr val="bg1"/>
                </a:solidFill>
              </a:rPr>
              <a:t>5 minutes</a:t>
            </a:r>
            <a:endParaRPr lang="en-US" b="1" dirty="0">
              <a:solidFill>
                <a:schemeClr val="bg1"/>
              </a:solidFill>
            </a:endParaRPr>
          </a:p>
          <a:p>
            <a:r>
              <a:rPr lang="en-US" dirty="0">
                <a:solidFill>
                  <a:schemeClr val="bg1"/>
                </a:solidFill>
              </a:rPr>
              <a:t>3D Production Tray Printing </a:t>
            </a:r>
            <a:r>
              <a:rPr lang="en-US" sz="3600" b="1" dirty="0">
                <a:solidFill>
                  <a:schemeClr val="bg1"/>
                </a:solidFill>
              </a:rPr>
              <a:t>50 min </a:t>
            </a:r>
            <a:r>
              <a:rPr lang="en-US" sz="2400" dirty="0">
                <a:solidFill>
                  <a:schemeClr val="bg1"/>
                </a:solidFill>
              </a:rPr>
              <a:t>(optional)</a:t>
            </a:r>
          </a:p>
          <a:p>
            <a:r>
              <a:rPr lang="en-US" sz="2400" dirty="0">
                <a:solidFill>
                  <a:schemeClr val="bg1"/>
                </a:solidFill>
              </a:rPr>
              <a:t>Magnetic Processing: </a:t>
            </a:r>
            <a:r>
              <a:rPr lang="en-US" sz="3200" b="1" dirty="0">
                <a:solidFill>
                  <a:schemeClr val="bg1"/>
                </a:solidFill>
              </a:rPr>
              <a:t>2 Minutes </a:t>
            </a:r>
            <a:r>
              <a:rPr lang="en-US" sz="2400" dirty="0">
                <a:solidFill>
                  <a:schemeClr val="bg1"/>
                </a:solidFill>
              </a:rPr>
              <a:t>(12 seconds of process time)</a:t>
            </a:r>
            <a:endParaRPr lang="en-US" dirty="0">
              <a:solidFill>
                <a:schemeClr val="bg1"/>
              </a:solidFill>
            </a:endParaRPr>
          </a:p>
        </p:txBody>
      </p:sp>
      <p:sp>
        <p:nvSpPr>
          <p:cNvPr id="2" name="Title 1">
            <a:extLst>
              <a:ext uri="{FF2B5EF4-FFF2-40B4-BE49-F238E27FC236}">
                <a16:creationId xmlns:a16="http://schemas.microsoft.com/office/drawing/2014/main" id="{078E84BA-0199-6126-E79E-4B5A14BC4B30}"/>
              </a:ext>
            </a:extLst>
          </p:cNvPr>
          <p:cNvSpPr>
            <a:spLocks noGrp="1"/>
          </p:cNvSpPr>
          <p:nvPr>
            <p:ph type="title"/>
          </p:nvPr>
        </p:nvSpPr>
        <p:spPr>
          <a:xfrm>
            <a:off x="1670956" y="365125"/>
            <a:ext cx="9682843" cy="1325563"/>
          </a:xfrm>
        </p:spPr>
        <p:txBody>
          <a:bodyPr/>
          <a:lstStyle/>
          <a:p>
            <a:r>
              <a:rPr lang="en-US" sz="4800" b="1" dirty="0">
                <a:solidFill>
                  <a:schemeClr val="bg1"/>
                </a:solidFill>
              </a:rPr>
              <a:t>Step 2: Produce Prototype Magnets</a:t>
            </a:r>
            <a:endParaRPr lang="en-US" dirty="0">
              <a:solidFill>
                <a:schemeClr val="bg1"/>
              </a:solidFill>
            </a:endParaRPr>
          </a:p>
        </p:txBody>
      </p:sp>
      <p:sp>
        <p:nvSpPr>
          <p:cNvPr id="6" name="TextBox 5">
            <a:extLst>
              <a:ext uri="{FF2B5EF4-FFF2-40B4-BE49-F238E27FC236}">
                <a16:creationId xmlns:a16="http://schemas.microsoft.com/office/drawing/2014/main" id="{C6ABCDEB-E9D4-1D46-1576-62A04C68E896}"/>
              </a:ext>
            </a:extLst>
          </p:cNvPr>
          <p:cNvSpPr txBox="1"/>
          <p:nvPr/>
        </p:nvSpPr>
        <p:spPr>
          <a:xfrm>
            <a:off x="2801714" y="3951178"/>
            <a:ext cx="85520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ptos" panose="02110004020202020204"/>
                <a:ea typeface="+mn-ea"/>
                <a:cs typeface="+mn-cs"/>
              </a:rPr>
              <a:t>Total Time to Prototype Magnet:</a:t>
            </a:r>
            <a:r>
              <a:rPr kumimoji="0" lang="en-US" sz="24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US" sz="3600" b="1" i="0" u="none" strike="noStrike" kern="1200" cap="none" spc="0" normalizeH="0" baseline="0" noProof="0" dirty="0">
                <a:ln>
                  <a:noFill/>
                </a:ln>
                <a:solidFill>
                  <a:prstClr val="white"/>
                </a:solidFill>
                <a:effectLst/>
                <a:uLnTx/>
                <a:uFillTx/>
                <a:latin typeface="Aptos" panose="02110004020202020204"/>
                <a:ea typeface="+mn-ea"/>
                <a:cs typeface="+mn-cs"/>
              </a:rPr>
              <a:t>57 minutes!</a:t>
            </a:r>
            <a:endPar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Picture 11">
            <a:extLst>
              <a:ext uri="{FF2B5EF4-FFF2-40B4-BE49-F238E27FC236}">
                <a16:creationId xmlns:a16="http://schemas.microsoft.com/office/drawing/2014/main" id="{E364EC59-F053-89F9-F8F5-85CCE6E95E1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2877" t="29929" r="14577" b="24520"/>
          <a:stretch/>
        </p:blipFill>
        <p:spPr>
          <a:xfrm>
            <a:off x="6417129" y="4691742"/>
            <a:ext cx="2329542" cy="1845129"/>
          </a:xfrm>
          <a:prstGeom prst="rect">
            <a:avLst/>
          </a:prstGeom>
          <a:effectLst>
            <a:softEdge rad="127000"/>
          </a:effectLst>
        </p:spPr>
      </p:pic>
      <p:pic>
        <p:nvPicPr>
          <p:cNvPr id="10" name="Picture 9">
            <a:extLst>
              <a:ext uri="{FF2B5EF4-FFF2-40B4-BE49-F238E27FC236}">
                <a16:creationId xmlns:a16="http://schemas.microsoft.com/office/drawing/2014/main" id="{BB805C0F-C8C9-BDBB-3F05-47A92985FB24}"/>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4107" b="93840" l="9125" r="91993">
                        <a14:foregroundMark x1="33333" y1="5749" x2="61453" y2="4517"/>
                        <a14:foregroundMark x1="61453" y1="4517" x2="73371" y2="8008"/>
                        <a14:foregroundMark x1="12477" y1="55852" x2="10615" y2="33060"/>
                        <a14:foregroundMark x1="9125" y1="56468" x2="11173" y2="38809"/>
                        <a14:foregroundMark x1="42644" y1="94045" x2="64432" y2="89938"/>
                        <a14:foregroundMark x1="92737" y1="59959" x2="91434" y2="33470"/>
                        <a14:foregroundMark x1="91434" y1="33470" x2="91993" y2="32649"/>
                      </a14:backgroundRemoval>
                    </a14:imgEffect>
                  </a14:imgLayer>
                </a14:imgProps>
              </a:ext>
              <a:ext uri="{28A0092B-C50C-407E-A947-70E740481C1C}">
                <a14:useLocalDpi xmlns:a14="http://schemas.microsoft.com/office/drawing/2010/main"/>
              </a:ext>
            </a:extLst>
          </a:blip>
          <a:stretch>
            <a:fillRect/>
          </a:stretch>
        </p:blipFill>
        <p:spPr>
          <a:xfrm>
            <a:off x="7863496" y="5443979"/>
            <a:ext cx="1592177" cy="1443930"/>
          </a:xfrm>
          <a:prstGeom prst="rect">
            <a:avLst/>
          </a:prstGeom>
          <a:effectLst>
            <a:outerShdw blurRad="50800" dist="38100" dir="13500000" algn="br" rotWithShape="0">
              <a:prstClr val="black">
                <a:alpha val="40000"/>
              </a:prstClr>
            </a:outerShdw>
          </a:effectLst>
        </p:spPr>
      </p:pic>
      <p:grpSp>
        <p:nvGrpSpPr>
          <p:cNvPr id="4" name="Group 3">
            <a:extLst>
              <a:ext uri="{FF2B5EF4-FFF2-40B4-BE49-F238E27FC236}">
                <a16:creationId xmlns:a16="http://schemas.microsoft.com/office/drawing/2014/main" id="{E1052D9F-1CC3-A7C4-68A3-18913BBF2068}"/>
              </a:ext>
            </a:extLst>
          </p:cNvPr>
          <p:cNvGrpSpPr/>
          <p:nvPr/>
        </p:nvGrpSpPr>
        <p:grpSpPr>
          <a:xfrm>
            <a:off x="195942" y="6227092"/>
            <a:ext cx="2797194" cy="611599"/>
            <a:chOff x="285659" y="1036273"/>
            <a:chExt cx="5354371" cy="1247698"/>
          </a:xfrm>
        </p:grpSpPr>
        <p:pic>
          <p:nvPicPr>
            <p:cNvPr id="9" name="Picture 2" descr="Correlated Magnetics">
              <a:extLst>
                <a:ext uri="{FF2B5EF4-FFF2-40B4-BE49-F238E27FC236}">
                  <a16:creationId xmlns:a16="http://schemas.microsoft.com/office/drawing/2014/main" id="{73EF2A51-51C4-4E8C-5501-81DBED0068EB}"/>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orrelated Magnetics">
              <a:extLst>
                <a:ext uri="{FF2B5EF4-FFF2-40B4-BE49-F238E27FC236}">
                  <a16:creationId xmlns:a16="http://schemas.microsoft.com/office/drawing/2014/main" id="{A24954B8-DBAE-9EDE-4566-69E88F281553}"/>
                </a:ext>
              </a:extLst>
            </p:cNvPr>
            <p:cNvPicPr>
              <a:picLocks noChangeAspect="1" noChangeArrowheads="1"/>
            </p:cNvPicPr>
            <p:nvPr/>
          </p:nvPicPr>
          <p:blipFill rotWithShape="1">
            <a:blip r:embed="rId9"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5F95B72-2B5C-848F-9771-19640E27D8AB}"/>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4" name="TextBox 13">
            <a:extLst>
              <a:ext uri="{FF2B5EF4-FFF2-40B4-BE49-F238E27FC236}">
                <a16:creationId xmlns:a16="http://schemas.microsoft.com/office/drawing/2014/main" id="{D030CE92-642F-8DDD-B0FC-78342ECF852D}"/>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5" name="Picture 2" descr="Correlated Magnetics">
            <a:extLst>
              <a:ext uri="{FF2B5EF4-FFF2-40B4-BE49-F238E27FC236}">
                <a16:creationId xmlns:a16="http://schemas.microsoft.com/office/drawing/2014/main" id="{93530D1E-CB25-2AA5-AE0E-6F143A912481}"/>
              </a:ext>
            </a:extLst>
          </p:cNvPr>
          <p:cNvPicPr>
            <a:picLocks noChangeAspect="1" noChangeArrowheads="1"/>
          </p:cNvPicPr>
          <p:nvPr/>
        </p:nvPicPr>
        <p:blipFill rotWithShape="1">
          <a:blip r:embed="rId10">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422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F8358E4-CCC8-8659-E416-D1D5D62D60E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4968331-023D-60CF-BC9A-10A97793F9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572431" cy="6858000"/>
          </a:xfrm>
          <a:prstGeom prst="rect">
            <a:avLst/>
          </a:prstGeom>
        </p:spPr>
      </p:pic>
      <p:sp>
        <p:nvSpPr>
          <p:cNvPr id="6" name="TextBox 5">
            <a:extLst>
              <a:ext uri="{FF2B5EF4-FFF2-40B4-BE49-F238E27FC236}">
                <a16:creationId xmlns:a16="http://schemas.microsoft.com/office/drawing/2014/main" id="{D982F309-FC36-1AF1-6492-8251EB6C2716}"/>
              </a:ext>
            </a:extLst>
          </p:cNvPr>
          <p:cNvSpPr txBox="1"/>
          <p:nvPr/>
        </p:nvSpPr>
        <p:spPr>
          <a:xfrm>
            <a:off x="4887685" y="1693636"/>
            <a:ext cx="7048499"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At this point we can ship our customer  functional magnet pair or go one step further and ship a functional prototype</a:t>
            </a:r>
          </a:p>
        </p:txBody>
      </p:sp>
      <p:sp>
        <p:nvSpPr>
          <p:cNvPr id="9" name="TextBox 8">
            <a:extLst>
              <a:ext uri="{FF2B5EF4-FFF2-40B4-BE49-F238E27FC236}">
                <a16:creationId xmlns:a16="http://schemas.microsoft.com/office/drawing/2014/main" id="{442FD318-F137-D29E-960E-5049E91A5EAF}"/>
              </a:ext>
            </a:extLst>
          </p:cNvPr>
          <p:cNvSpPr txBox="1"/>
          <p:nvPr/>
        </p:nvSpPr>
        <p:spPr>
          <a:xfrm>
            <a:off x="94749" y="386441"/>
            <a:ext cx="4382931"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57</a:t>
            </a:r>
            <a:r>
              <a:rPr kumimoji="0" lang="en-U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minutes in….</a:t>
            </a:r>
          </a:p>
        </p:txBody>
      </p:sp>
      <p:sp>
        <p:nvSpPr>
          <p:cNvPr id="10" name="TextBox 9">
            <a:extLst>
              <a:ext uri="{FF2B5EF4-FFF2-40B4-BE49-F238E27FC236}">
                <a16:creationId xmlns:a16="http://schemas.microsoft.com/office/drawing/2014/main" id="{70BE9665-E9A6-0F4C-6C87-9BEC08C14793}"/>
              </a:ext>
            </a:extLst>
          </p:cNvPr>
          <p:cNvSpPr txBox="1"/>
          <p:nvPr/>
        </p:nvSpPr>
        <p:spPr>
          <a:xfrm>
            <a:off x="6038402" y="4223657"/>
            <a:ext cx="484427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ptos" panose="02110004020202020204"/>
                <a:ea typeface="+mn-ea"/>
                <a:cs typeface="+mn-cs"/>
              </a:rPr>
              <a:t>Let’s go for the gold!</a:t>
            </a:r>
          </a:p>
        </p:txBody>
      </p:sp>
      <p:grpSp>
        <p:nvGrpSpPr>
          <p:cNvPr id="2" name="Group 1">
            <a:extLst>
              <a:ext uri="{FF2B5EF4-FFF2-40B4-BE49-F238E27FC236}">
                <a16:creationId xmlns:a16="http://schemas.microsoft.com/office/drawing/2014/main" id="{36C56DA1-D050-6998-E1C6-E59FAD9D449B}"/>
              </a:ext>
            </a:extLst>
          </p:cNvPr>
          <p:cNvGrpSpPr/>
          <p:nvPr/>
        </p:nvGrpSpPr>
        <p:grpSpPr>
          <a:xfrm>
            <a:off x="9078684" y="6246401"/>
            <a:ext cx="2797194" cy="611599"/>
            <a:chOff x="285659" y="1036273"/>
            <a:chExt cx="5354371" cy="1247698"/>
          </a:xfrm>
        </p:grpSpPr>
        <p:pic>
          <p:nvPicPr>
            <p:cNvPr id="3" name="Picture 2" descr="Correlated Magnetics">
              <a:extLst>
                <a:ext uri="{FF2B5EF4-FFF2-40B4-BE49-F238E27FC236}">
                  <a16:creationId xmlns:a16="http://schemas.microsoft.com/office/drawing/2014/main" id="{9E183031-6014-9F24-CB3B-9EE06E86089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orrelated Magnetics">
              <a:extLst>
                <a:ext uri="{FF2B5EF4-FFF2-40B4-BE49-F238E27FC236}">
                  <a16:creationId xmlns:a16="http://schemas.microsoft.com/office/drawing/2014/main" id="{F0AE9287-42BD-FA69-143B-4B93ACF0F8CA}"/>
                </a:ext>
              </a:extLst>
            </p:cNvPr>
            <p:cNvPicPr>
              <a:picLocks noChangeAspect="1" noChangeArrowheads="1"/>
            </p:cNvPicPr>
            <p:nvPr/>
          </p:nvPicPr>
          <p:blipFill rotWithShape="1">
            <a:blip r:embed="rId4" cstate="screen">
              <a:grayscl/>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4FBDF76-4372-8E08-2606-A6124AF5FDFA}"/>
                </a:ext>
              </a:extLst>
            </p:cNvPr>
            <p:cNvSpPr txBox="1"/>
            <p:nvPr/>
          </p:nvSpPr>
          <p:spPr>
            <a:xfrm>
              <a:off x="1371600" y="1813060"/>
              <a:ext cx="4256566" cy="470911"/>
            </a:xfrm>
            <a:prstGeom prst="rect">
              <a:avLst/>
            </a:prstGeom>
            <a:noFill/>
          </p:spPr>
          <p:txBody>
            <a:bodyPr wrap="none" rtlCol="0">
              <a:spAutoFit/>
            </a:bodyPr>
            <a:lstStyle/>
            <a:p>
              <a:r>
                <a:rPr lang="en-US" sz="900" b="1" spc="200" dirty="0">
                  <a:latin typeface="Arial" panose="020B0604020202020204" pitchFamily="34" charset="0"/>
                  <a:cs typeface="Arial" panose="020B0604020202020204" pitchFamily="34" charset="0"/>
                </a:rPr>
                <a:t>CORRELATED MAGNETICS</a:t>
              </a:r>
            </a:p>
          </p:txBody>
        </p:sp>
      </p:grpSp>
      <p:sp>
        <p:nvSpPr>
          <p:cNvPr id="8" name="TextBox 7">
            <a:extLst>
              <a:ext uri="{FF2B5EF4-FFF2-40B4-BE49-F238E27FC236}">
                <a16:creationId xmlns:a16="http://schemas.microsoft.com/office/drawing/2014/main" id="{C9556358-8572-1D26-1C04-F125F0BE9EE2}"/>
              </a:ext>
            </a:extLst>
          </p:cNvPr>
          <p:cNvSpPr txBox="1"/>
          <p:nvPr/>
        </p:nvSpPr>
        <p:spPr>
          <a:xfrm>
            <a:off x="11716841" y="6145225"/>
            <a:ext cx="322524" cy="369332"/>
          </a:xfrm>
          <a:prstGeom prst="rect">
            <a:avLst/>
          </a:prstGeom>
          <a:noFill/>
        </p:spPr>
        <p:txBody>
          <a:bodyPr wrap="none" rtlCol="0">
            <a:spAutoFit/>
          </a:bodyPr>
          <a:lstStyle/>
          <a:p>
            <a:r>
              <a:rPr lang="en-US" dirty="0">
                <a:solidFill>
                  <a:srgbClr val="EE312F"/>
                </a:solidFill>
              </a:rPr>
              <a:t>®</a:t>
            </a:r>
          </a:p>
        </p:txBody>
      </p:sp>
    </p:spTree>
    <p:extLst>
      <p:ext uri="{BB962C8B-B14F-4D97-AF65-F5344CB8AC3E}">
        <p14:creationId xmlns:p14="http://schemas.microsoft.com/office/powerpoint/2010/main" val="3845382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a:extLst>
            <a:ext uri="{FF2B5EF4-FFF2-40B4-BE49-F238E27FC236}">
              <a16:creationId xmlns:a16="http://schemas.microsoft.com/office/drawing/2014/main" id="{A486C808-F582-E4C8-3815-E5CFD995F1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2FD0BF-0784-8721-086A-98836847E012}"/>
              </a:ext>
            </a:extLst>
          </p:cNvPr>
          <p:cNvSpPr>
            <a:spLocks noGrp="1"/>
          </p:cNvSpPr>
          <p:nvPr>
            <p:ph type="title"/>
          </p:nvPr>
        </p:nvSpPr>
        <p:spPr>
          <a:xfrm>
            <a:off x="620486" y="0"/>
            <a:ext cx="10515600" cy="1325563"/>
          </a:xfrm>
        </p:spPr>
        <p:txBody>
          <a:bodyPr/>
          <a:lstStyle/>
          <a:p>
            <a:r>
              <a:rPr lang="en-US" dirty="0">
                <a:solidFill>
                  <a:schemeClr val="bg1"/>
                </a:solidFill>
              </a:rPr>
              <a:t>Printing a functional prototype</a:t>
            </a:r>
          </a:p>
        </p:txBody>
      </p:sp>
      <p:grpSp>
        <p:nvGrpSpPr>
          <p:cNvPr id="3" name="Group 2">
            <a:extLst>
              <a:ext uri="{FF2B5EF4-FFF2-40B4-BE49-F238E27FC236}">
                <a16:creationId xmlns:a16="http://schemas.microsoft.com/office/drawing/2014/main" id="{19E195D3-DE13-4B5F-FD92-CC3619B1D6CE}"/>
              </a:ext>
            </a:extLst>
          </p:cNvPr>
          <p:cNvGrpSpPr/>
          <p:nvPr/>
        </p:nvGrpSpPr>
        <p:grpSpPr>
          <a:xfrm>
            <a:off x="195942" y="6227092"/>
            <a:ext cx="2797194" cy="611599"/>
            <a:chOff x="285659" y="1036273"/>
            <a:chExt cx="5354371" cy="1247698"/>
          </a:xfrm>
        </p:grpSpPr>
        <p:pic>
          <p:nvPicPr>
            <p:cNvPr id="5" name="Picture 2" descr="Correlated Magnetics">
              <a:extLst>
                <a:ext uri="{FF2B5EF4-FFF2-40B4-BE49-F238E27FC236}">
                  <a16:creationId xmlns:a16="http://schemas.microsoft.com/office/drawing/2014/main" id="{510E05C8-24F3-C380-7AE3-2212C867F02C}"/>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orrelated Magnetics">
              <a:extLst>
                <a:ext uri="{FF2B5EF4-FFF2-40B4-BE49-F238E27FC236}">
                  <a16:creationId xmlns:a16="http://schemas.microsoft.com/office/drawing/2014/main" id="{AA8EAFD5-530A-3361-AC33-C543E9FD27C8}"/>
                </a:ext>
              </a:extLst>
            </p:cNvPr>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A80D30E-8335-B3FD-255D-EA8BD01DCFB2}"/>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8" name="TextBox 7">
            <a:extLst>
              <a:ext uri="{FF2B5EF4-FFF2-40B4-BE49-F238E27FC236}">
                <a16:creationId xmlns:a16="http://schemas.microsoft.com/office/drawing/2014/main" id="{80EAAE51-A89B-66E4-079D-49DE76F065CB}"/>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9" name="Picture 2" descr="Correlated Magnetics">
            <a:extLst>
              <a:ext uri="{FF2B5EF4-FFF2-40B4-BE49-F238E27FC236}">
                <a16:creationId xmlns:a16="http://schemas.microsoft.com/office/drawing/2014/main" id="{416F20B0-E19A-6B64-B15A-27EBFF2AD7CD}"/>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86DF6AE5-81E1-6FBA-9B59-CC3EAEF82F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29284" y="897395"/>
            <a:ext cx="9378382" cy="5214839"/>
          </a:xfrm>
          <a:prstGeom prst="rect">
            <a:avLst/>
          </a:prstGeom>
        </p:spPr>
      </p:pic>
    </p:spTree>
    <p:extLst>
      <p:ext uri="{BB962C8B-B14F-4D97-AF65-F5344CB8AC3E}">
        <p14:creationId xmlns:p14="http://schemas.microsoft.com/office/powerpoint/2010/main" val="882578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a:extLst>
            <a:ext uri="{FF2B5EF4-FFF2-40B4-BE49-F238E27FC236}">
              <a16:creationId xmlns:a16="http://schemas.microsoft.com/office/drawing/2014/main" id="{6C5176FD-D81F-E2CC-008B-E9A99ADEB7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E78BA-BB25-13EA-65A7-88E8374CB12C}"/>
              </a:ext>
            </a:extLst>
          </p:cNvPr>
          <p:cNvSpPr>
            <a:spLocks noGrp="1"/>
          </p:cNvSpPr>
          <p:nvPr>
            <p:ph type="title"/>
          </p:nvPr>
        </p:nvSpPr>
        <p:spPr/>
        <p:txBody>
          <a:bodyPr/>
          <a:lstStyle/>
          <a:p>
            <a:r>
              <a:rPr lang="en-US" dirty="0">
                <a:solidFill>
                  <a:schemeClr val="bg1"/>
                </a:solidFill>
              </a:rPr>
              <a:t>In less than 2 hours……a working prototype!</a:t>
            </a:r>
          </a:p>
        </p:txBody>
      </p:sp>
      <p:pic>
        <p:nvPicPr>
          <p:cNvPr id="7" name="Picture 6">
            <a:extLst>
              <a:ext uri="{FF2B5EF4-FFF2-40B4-BE49-F238E27FC236}">
                <a16:creationId xmlns:a16="http://schemas.microsoft.com/office/drawing/2014/main" id="{748D28A2-1675-1330-1918-63DDAD33FD2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8073"/>
          <a:stretch/>
        </p:blipFill>
        <p:spPr>
          <a:xfrm>
            <a:off x="6938350" y="2136455"/>
            <a:ext cx="4694327" cy="3036852"/>
          </a:xfrm>
          <a:prstGeom prst="rect">
            <a:avLst/>
          </a:prstGeom>
        </p:spPr>
      </p:pic>
      <p:pic>
        <p:nvPicPr>
          <p:cNvPr id="8" name="Picture 7">
            <a:extLst>
              <a:ext uri="{FF2B5EF4-FFF2-40B4-BE49-F238E27FC236}">
                <a16:creationId xmlns:a16="http://schemas.microsoft.com/office/drawing/2014/main" id="{4B041114-27BE-E6BA-DE83-E1440B105286}"/>
              </a:ext>
            </a:extLst>
          </p:cNvPr>
          <p:cNvPicPr>
            <a:picLocks noChangeAspect="1"/>
          </p:cNvPicPr>
          <p:nvPr/>
        </p:nvPicPr>
        <p:blipFill rotWithShape="1">
          <a:blip r:embed="rId3"/>
          <a:srcRect l="32877" t="33606" r="14577" b="24521"/>
          <a:stretch/>
        </p:blipFill>
        <p:spPr>
          <a:xfrm>
            <a:off x="2686593" y="2136455"/>
            <a:ext cx="4170857" cy="3036852"/>
          </a:xfrm>
          <a:prstGeom prst="rect">
            <a:avLst/>
          </a:prstGeom>
          <a:effectLst/>
        </p:spPr>
      </p:pic>
      <p:sp>
        <p:nvSpPr>
          <p:cNvPr id="10" name="Arrow: Right 9">
            <a:extLst>
              <a:ext uri="{FF2B5EF4-FFF2-40B4-BE49-F238E27FC236}">
                <a16:creationId xmlns:a16="http://schemas.microsoft.com/office/drawing/2014/main" id="{60163AB4-1EDB-7E7D-9BCA-8A4095185FB8}"/>
              </a:ext>
            </a:extLst>
          </p:cNvPr>
          <p:cNvSpPr/>
          <p:nvPr/>
        </p:nvSpPr>
        <p:spPr>
          <a:xfrm>
            <a:off x="1202872" y="2713262"/>
            <a:ext cx="8327571" cy="1823357"/>
          </a:xfrm>
          <a:prstGeom prst="rightArrow">
            <a:avLst/>
          </a:prstGeom>
          <a:no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Picture 8">
            <a:extLst>
              <a:ext uri="{FF2B5EF4-FFF2-40B4-BE49-F238E27FC236}">
                <a16:creationId xmlns:a16="http://schemas.microsoft.com/office/drawing/2014/main" id="{5430D7DF-D337-E278-FCB4-E4D85470916B}"/>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4107" b="93840" l="9125" r="91993">
                        <a14:foregroundMark x1="33333" y1="5749" x2="61453" y2="4517"/>
                        <a14:foregroundMark x1="61453" y1="4517" x2="73371" y2="8008"/>
                        <a14:foregroundMark x1="12477" y1="55852" x2="10615" y2="33060"/>
                        <a14:foregroundMark x1="9125" y1="56468" x2="11173" y2="38809"/>
                        <a14:foregroundMark x1="42644" y1="94045" x2="64432" y2="89938"/>
                        <a14:foregroundMark x1="92737" y1="59959" x2="91434" y2="33470"/>
                        <a14:foregroundMark x1="91434" y1="33470" x2="91993" y2="32649"/>
                      </a14:backgroundRemoval>
                    </a14:imgEffect>
                  </a14:imgLayer>
                </a14:imgProps>
              </a:ext>
              <a:ext uri="{28A0092B-C50C-407E-A947-70E740481C1C}">
                <a14:useLocalDpi xmlns:a14="http://schemas.microsoft.com/office/drawing/2010/main"/>
              </a:ext>
            </a:extLst>
          </a:blip>
          <a:stretch>
            <a:fillRect/>
          </a:stretch>
        </p:blipFill>
        <p:spPr>
          <a:xfrm>
            <a:off x="190050" y="2569028"/>
            <a:ext cx="2415643" cy="2190723"/>
          </a:xfrm>
          <a:prstGeom prst="rect">
            <a:avLst/>
          </a:prstGeom>
          <a:effectLst>
            <a:outerShdw blurRad="50800" dist="38100" dir="13500000" algn="br" rotWithShape="0">
              <a:prstClr val="black">
                <a:alpha val="40000"/>
              </a:prstClr>
            </a:outerShdw>
          </a:effectLst>
        </p:spPr>
      </p:pic>
      <p:sp>
        <p:nvSpPr>
          <p:cNvPr id="11" name="TextBox 10">
            <a:extLst>
              <a:ext uri="{FF2B5EF4-FFF2-40B4-BE49-F238E27FC236}">
                <a16:creationId xmlns:a16="http://schemas.microsoft.com/office/drawing/2014/main" id="{BD89AC8C-43D8-F779-1788-89A3D5461C9C}"/>
              </a:ext>
            </a:extLst>
          </p:cNvPr>
          <p:cNvSpPr txBox="1"/>
          <p:nvPr/>
        </p:nvSpPr>
        <p:spPr>
          <a:xfrm>
            <a:off x="5253651" y="5168486"/>
            <a:ext cx="652088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ptos" panose="02110004020202020204"/>
                <a:ea typeface="+mn-ea"/>
                <a:cs typeface="+mn-cs"/>
              </a:rPr>
              <a:t>…..ready for customer feedback</a:t>
            </a:r>
          </a:p>
        </p:txBody>
      </p:sp>
      <p:grpSp>
        <p:nvGrpSpPr>
          <p:cNvPr id="3" name="Group 2">
            <a:extLst>
              <a:ext uri="{FF2B5EF4-FFF2-40B4-BE49-F238E27FC236}">
                <a16:creationId xmlns:a16="http://schemas.microsoft.com/office/drawing/2014/main" id="{22630458-734C-8B18-F0AD-04E6CEDD3EA7}"/>
              </a:ext>
            </a:extLst>
          </p:cNvPr>
          <p:cNvGrpSpPr/>
          <p:nvPr/>
        </p:nvGrpSpPr>
        <p:grpSpPr>
          <a:xfrm>
            <a:off x="195942" y="6227092"/>
            <a:ext cx="2797194" cy="611599"/>
            <a:chOff x="285659" y="1036273"/>
            <a:chExt cx="5354371" cy="1247698"/>
          </a:xfrm>
        </p:grpSpPr>
        <p:pic>
          <p:nvPicPr>
            <p:cNvPr id="4" name="Picture 2" descr="Correlated Magnetics">
              <a:extLst>
                <a:ext uri="{FF2B5EF4-FFF2-40B4-BE49-F238E27FC236}">
                  <a16:creationId xmlns:a16="http://schemas.microsoft.com/office/drawing/2014/main" id="{63CD758A-E15A-44D0-2956-DC0FFF3254B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orrelated Magnetics">
              <a:extLst>
                <a:ext uri="{FF2B5EF4-FFF2-40B4-BE49-F238E27FC236}">
                  <a16:creationId xmlns:a16="http://schemas.microsoft.com/office/drawing/2014/main" id="{0659164E-F48C-6307-406C-5124A5B4ED01}"/>
                </a:ext>
              </a:extLst>
            </p:cNvPr>
            <p:cNvPicPr>
              <a:picLocks noChangeAspect="1" noChangeArrowheads="1"/>
            </p:cNvPicPr>
            <p:nvPr/>
          </p:nvPicPr>
          <p:blipFill rotWithShape="1">
            <a:blip r:embed="rId7"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DDD3DB9-02B7-BD30-F2F4-EC9A1106ABB7}"/>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2" name="TextBox 11">
            <a:extLst>
              <a:ext uri="{FF2B5EF4-FFF2-40B4-BE49-F238E27FC236}">
                <a16:creationId xmlns:a16="http://schemas.microsoft.com/office/drawing/2014/main" id="{A4BA7CDB-984F-4E96-129C-B79CD141B468}"/>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3" name="Picture 2" descr="Correlated Magnetics">
            <a:extLst>
              <a:ext uri="{FF2B5EF4-FFF2-40B4-BE49-F238E27FC236}">
                <a16:creationId xmlns:a16="http://schemas.microsoft.com/office/drawing/2014/main" id="{B4B30204-DBDD-A42F-9739-68D6961A65B3}"/>
              </a:ext>
            </a:extLst>
          </p:cNvPr>
          <p:cNvPicPr>
            <a:picLocks noChangeAspect="1" noChangeArrowheads="1"/>
          </p:cNvPicPr>
          <p:nvPr/>
        </p:nvPicPr>
        <p:blipFill rotWithShape="1">
          <a:blip r:embed="rId8">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1380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279CDE3-B7ED-8446-8DD4-DFDB03F74AE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EB826E2-0252-2BFB-40E5-2F52FE283BE2}"/>
              </a:ext>
            </a:extLst>
          </p:cNvPr>
          <p:cNvPicPr>
            <a:picLocks noChangeAspect="1"/>
          </p:cNvPicPr>
          <p:nvPr/>
        </p:nvPicPr>
        <p:blipFill>
          <a:blip r:embed="rId2">
            <a:alphaModFix amt="20000"/>
          </a:blip>
          <a:stretch>
            <a:fillRect/>
          </a:stretch>
        </p:blipFill>
        <p:spPr>
          <a:xfrm>
            <a:off x="-42938" y="-18246"/>
            <a:ext cx="12234937" cy="6915399"/>
          </a:xfrm>
          <a:prstGeom prst="rect">
            <a:avLst/>
          </a:prstGeom>
        </p:spPr>
      </p:pic>
      <p:sp>
        <p:nvSpPr>
          <p:cNvPr id="2" name="Title 1">
            <a:extLst>
              <a:ext uri="{FF2B5EF4-FFF2-40B4-BE49-F238E27FC236}">
                <a16:creationId xmlns:a16="http://schemas.microsoft.com/office/drawing/2014/main" id="{EED1C1F2-43DE-5AE3-4133-1957863C669C}"/>
              </a:ext>
            </a:extLst>
          </p:cNvPr>
          <p:cNvSpPr>
            <a:spLocks noGrp="1"/>
          </p:cNvSpPr>
          <p:nvPr>
            <p:ph type="title"/>
          </p:nvPr>
        </p:nvSpPr>
        <p:spPr>
          <a:xfrm>
            <a:off x="756557" y="207282"/>
            <a:ext cx="11032066" cy="1325563"/>
          </a:xfrm>
        </p:spPr>
        <p:txBody>
          <a:bodyPr/>
          <a:lstStyle/>
          <a:p>
            <a:r>
              <a:rPr lang="en-US" dirty="0"/>
              <a:t>2 hours in: Steve is ready for a customer review</a:t>
            </a:r>
          </a:p>
        </p:txBody>
      </p:sp>
      <p:sp>
        <p:nvSpPr>
          <p:cNvPr id="7" name="TextBox 6">
            <a:extLst>
              <a:ext uri="{FF2B5EF4-FFF2-40B4-BE49-F238E27FC236}">
                <a16:creationId xmlns:a16="http://schemas.microsoft.com/office/drawing/2014/main" id="{F3DECB83-9F72-DD04-950E-EB2A2DD73122}"/>
              </a:ext>
            </a:extLst>
          </p:cNvPr>
          <p:cNvSpPr txBox="1"/>
          <p:nvPr/>
        </p:nvSpPr>
        <p:spPr>
          <a:xfrm>
            <a:off x="4522129" y="4309492"/>
            <a:ext cx="6552371"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mn-ea"/>
                <a:cs typeface="+mn-cs"/>
              </a:rPr>
              <a:t>Revision in 1 hour!</a:t>
            </a:r>
          </a:p>
        </p:txBody>
      </p:sp>
      <p:grpSp>
        <p:nvGrpSpPr>
          <p:cNvPr id="3" name="Group 2">
            <a:extLst>
              <a:ext uri="{FF2B5EF4-FFF2-40B4-BE49-F238E27FC236}">
                <a16:creationId xmlns:a16="http://schemas.microsoft.com/office/drawing/2014/main" id="{58DE638A-EA1B-5338-CE14-2B8635DBE738}"/>
              </a:ext>
            </a:extLst>
          </p:cNvPr>
          <p:cNvGrpSpPr/>
          <p:nvPr/>
        </p:nvGrpSpPr>
        <p:grpSpPr>
          <a:xfrm>
            <a:off x="195942" y="6227092"/>
            <a:ext cx="2797194" cy="611599"/>
            <a:chOff x="285659" y="1036273"/>
            <a:chExt cx="5354371" cy="1247698"/>
          </a:xfrm>
        </p:grpSpPr>
        <p:pic>
          <p:nvPicPr>
            <p:cNvPr id="5" name="Picture 2" descr="Correlated Magnetics">
              <a:extLst>
                <a:ext uri="{FF2B5EF4-FFF2-40B4-BE49-F238E27FC236}">
                  <a16:creationId xmlns:a16="http://schemas.microsoft.com/office/drawing/2014/main" id="{78CB0F2A-5462-5B69-20BC-6F1C100789D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orrelated Magnetics">
              <a:extLst>
                <a:ext uri="{FF2B5EF4-FFF2-40B4-BE49-F238E27FC236}">
                  <a16:creationId xmlns:a16="http://schemas.microsoft.com/office/drawing/2014/main" id="{86904E21-8DDB-F91F-82AD-EA01CBB70FD6}"/>
                </a:ext>
              </a:extLst>
            </p:cNvPr>
            <p:cNvPicPr>
              <a:picLocks noChangeAspect="1" noChangeArrowheads="1"/>
            </p:cNvPicPr>
            <p:nvPr/>
          </p:nvPicPr>
          <p:blipFill rotWithShape="1">
            <a:blip r:embed="rId4" cstate="screen">
              <a:grayscl/>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78AC96F-D446-C1A4-3621-0B1E4DE448A5}"/>
                </a:ext>
              </a:extLst>
            </p:cNvPr>
            <p:cNvSpPr txBox="1"/>
            <p:nvPr/>
          </p:nvSpPr>
          <p:spPr>
            <a:xfrm>
              <a:off x="1371600" y="1813060"/>
              <a:ext cx="4256566" cy="470911"/>
            </a:xfrm>
            <a:prstGeom prst="rect">
              <a:avLst/>
            </a:prstGeom>
            <a:noFill/>
          </p:spPr>
          <p:txBody>
            <a:bodyPr wrap="none" rtlCol="0">
              <a:spAutoFit/>
            </a:bodyPr>
            <a:lstStyle/>
            <a:p>
              <a:r>
                <a:rPr lang="en-US" sz="900" b="1" spc="200" dirty="0">
                  <a:latin typeface="Arial" panose="020B0604020202020204" pitchFamily="34" charset="0"/>
                  <a:cs typeface="Arial" panose="020B0604020202020204" pitchFamily="34" charset="0"/>
                </a:rPr>
                <a:t>CORRELATED MAGNETICS</a:t>
              </a:r>
            </a:p>
          </p:txBody>
        </p:sp>
      </p:grpSp>
      <p:sp>
        <p:nvSpPr>
          <p:cNvPr id="10" name="TextBox 9">
            <a:extLst>
              <a:ext uri="{FF2B5EF4-FFF2-40B4-BE49-F238E27FC236}">
                <a16:creationId xmlns:a16="http://schemas.microsoft.com/office/drawing/2014/main" id="{037BE6AD-2527-DE25-57B8-0532074A4A75}"/>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1" name="Picture 2" descr="Correlated Magnetics">
            <a:extLst>
              <a:ext uri="{FF2B5EF4-FFF2-40B4-BE49-F238E27FC236}">
                <a16:creationId xmlns:a16="http://schemas.microsoft.com/office/drawing/2014/main" id="{4C81ECA7-94D6-523D-7257-CA7C6E9C051F}"/>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B7804BE0-57F3-FAAA-2C12-6EE5F817C05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92910" y="1471469"/>
            <a:ext cx="8751414" cy="4876155"/>
          </a:xfrm>
          <a:prstGeom prst="rect">
            <a:avLst/>
          </a:prstGeom>
        </p:spPr>
      </p:pic>
    </p:spTree>
    <p:extLst>
      <p:ext uri="{BB962C8B-B14F-4D97-AF65-F5344CB8AC3E}">
        <p14:creationId xmlns:p14="http://schemas.microsoft.com/office/powerpoint/2010/main" val="317620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show="1">
  <p:cSld>
    <p:bg>
      <p:bgPr>
        <a:solidFill>
          <a:srgbClr val="003457"/>
        </a:solidFill>
        <a:effectLst/>
      </p:bgPr>
    </p:bg>
    <p:spTree>
      <p:nvGrpSpPr>
        <p:cNvPr id="1" name="">
          <a:extLst>
            <a:ext uri="{FF2B5EF4-FFF2-40B4-BE49-F238E27FC236}">
              <a16:creationId xmlns:a16="http://schemas.microsoft.com/office/drawing/2014/main" id="{735526D6-65D2-5892-FD3A-C36B064D8AB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96DEA0B-FD92-03F8-EA05-D6C3CEF8CB9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2586" b="30985"/>
          <a:stretch/>
        </p:blipFill>
        <p:spPr>
          <a:xfrm>
            <a:off x="754493" y="4359728"/>
            <a:ext cx="12192000" cy="2498272"/>
          </a:xfrm>
          <a:prstGeom prst="rect">
            <a:avLst/>
          </a:prstGeom>
        </p:spPr>
      </p:pic>
      <p:sp>
        <p:nvSpPr>
          <p:cNvPr id="2" name="Title 1">
            <a:extLst>
              <a:ext uri="{FF2B5EF4-FFF2-40B4-BE49-F238E27FC236}">
                <a16:creationId xmlns:a16="http://schemas.microsoft.com/office/drawing/2014/main" id="{96DA2E6B-077F-3B37-6788-D5F00BE24D42}"/>
              </a:ext>
            </a:extLst>
          </p:cNvPr>
          <p:cNvSpPr>
            <a:spLocks noGrp="1"/>
          </p:cNvSpPr>
          <p:nvPr>
            <p:ph type="title"/>
          </p:nvPr>
        </p:nvSpPr>
        <p:spPr>
          <a:xfrm>
            <a:off x="800100" y="38100"/>
            <a:ext cx="10515600" cy="1325563"/>
          </a:xfrm>
        </p:spPr>
        <p:txBody>
          <a:bodyPr/>
          <a:lstStyle/>
          <a:p>
            <a:r>
              <a:rPr lang="en-US" dirty="0">
                <a:solidFill>
                  <a:schemeClr val="bg1"/>
                </a:solidFill>
              </a:rPr>
              <a:t>Engagement Review:</a:t>
            </a:r>
          </a:p>
        </p:txBody>
      </p:sp>
      <p:sp>
        <p:nvSpPr>
          <p:cNvPr id="3" name="Content Placeholder 2">
            <a:extLst>
              <a:ext uri="{FF2B5EF4-FFF2-40B4-BE49-F238E27FC236}">
                <a16:creationId xmlns:a16="http://schemas.microsoft.com/office/drawing/2014/main" id="{B8722B0F-948E-84CC-C207-7A17CBD5A84B}"/>
              </a:ext>
            </a:extLst>
          </p:cNvPr>
          <p:cNvSpPr>
            <a:spLocks noGrp="1"/>
          </p:cNvSpPr>
          <p:nvPr>
            <p:ph idx="1"/>
          </p:nvPr>
        </p:nvSpPr>
        <p:spPr>
          <a:xfrm>
            <a:off x="838200" y="1363663"/>
            <a:ext cx="10515600" cy="4351338"/>
          </a:xfrm>
        </p:spPr>
        <p:txBody>
          <a:bodyPr/>
          <a:lstStyle/>
          <a:p>
            <a:pPr marL="514350" indent="-514350">
              <a:buFont typeface="+mj-lt"/>
              <a:buAutoNum type="arabicPeriod"/>
            </a:pPr>
            <a:r>
              <a:rPr lang="en-US" dirty="0">
                <a:solidFill>
                  <a:schemeClr val="bg1"/>
                </a:solidFill>
              </a:rPr>
              <a:t>Customer Meeting &amp; Specification Development</a:t>
            </a:r>
          </a:p>
          <a:p>
            <a:pPr marL="514350" indent="-514350">
              <a:buFont typeface="+mj-lt"/>
              <a:buAutoNum type="arabicPeriod"/>
            </a:pPr>
            <a:r>
              <a:rPr lang="en-US" dirty="0">
                <a:solidFill>
                  <a:schemeClr val="bg1"/>
                </a:solidFill>
              </a:rPr>
              <a:t>PMCAD design 5 minutes</a:t>
            </a:r>
          </a:p>
          <a:p>
            <a:pPr marL="514350" indent="-514350">
              <a:buFont typeface="+mj-lt"/>
              <a:buAutoNum type="arabicPeriod"/>
            </a:pPr>
            <a:r>
              <a:rPr lang="en-US" dirty="0">
                <a:solidFill>
                  <a:schemeClr val="bg1"/>
                </a:solidFill>
              </a:rPr>
              <a:t>Production tray printing (if needed) 50 minutes</a:t>
            </a:r>
          </a:p>
          <a:p>
            <a:pPr marL="514350" indent="-514350">
              <a:buFont typeface="+mj-lt"/>
              <a:buAutoNum type="arabicPeriod"/>
            </a:pPr>
            <a:r>
              <a:rPr lang="en-US" dirty="0">
                <a:solidFill>
                  <a:schemeClr val="bg1"/>
                </a:solidFill>
              </a:rPr>
              <a:t>Custom magnetization 2 minutes</a:t>
            </a:r>
          </a:p>
          <a:p>
            <a:pPr marL="514350" indent="-514350">
              <a:buFont typeface="+mj-lt"/>
              <a:buAutoNum type="arabicPeriod"/>
            </a:pPr>
            <a:r>
              <a:rPr lang="en-US" dirty="0">
                <a:solidFill>
                  <a:schemeClr val="bg1"/>
                </a:solidFill>
              </a:rPr>
              <a:t>Prototype production less than an hour</a:t>
            </a:r>
          </a:p>
          <a:p>
            <a:pPr marL="514350" indent="-514350">
              <a:buFont typeface="+mj-lt"/>
              <a:buAutoNum type="arabicPeriod"/>
            </a:pPr>
            <a:r>
              <a:rPr lang="en-US" dirty="0">
                <a:solidFill>
                  <a:schemeClr val="bg1"/>
                </a:solidFill>
              </a:rPr>
              <a:t>Customer requested change, less than an hour!</a:t>
            </a:r>
          </a:p>
        </p:txBody>
      </p:sp>
      <p:grpSp>
        <p:nvGrpSpPr>
          <p:cNvPr id="8" name="Group 7">
            <a:extLst>
              <a:ext uri="{FF2B5EF4-FFF2-40B4-BE49-F238E27FC236}">
                <a16:creationId xmlns:a16="http://schemas.microsoft.com/office/drawing/2014/main" id="{04D95925-F3BD-45D2-7C49-A5132C7048C1}"/>
              </a:ext>
            </a:extLst>
          </p:cNvPr>
          <p:cNvGrpSpPr/>
          <p:nvPr/>
        </p:nvGrpSpPr>
        <p:grpSpPr>
          <a:xfrm>
            <a:off x="8605158" y="876301"/>
            <a:ext cx="3733800" cy="3853544"/>
            <a:chOff x="8757557" y="1050472"/>
            <a:chExt cx="3733800" cy="3853544"/>
          </a:xfrm>
        </p:grpSpPr>
        <p:sp>
          <p:nvSpPr>
            <p:cNvPr id="6" name="Oval 5">
              <a:extLst>
                <a:ext uri="{FF2B5EF4-FFF2-40B4-BE49-F238E27FC236}">
                  <a16:creationId xmlns:a16="http://schemas.microsoft.com/office/drawing/2014/main" id="{1F0B5475-CF28-0BA8-FE9C-E22612744E96}"/>
                </a:ext>
              </a:extLst>
            </p:cNvPr>
            <p:cNvSpPr/>
            <p:nvPr/>
          </p:nvSpPr>
          <p:spPr>
            <a:xfrm>
              <a:off x="8757557" y="1050472"/>
              <a:ext cx="3733800" cy="3853544"/>
            </a:xfrm>
            <a:prstGeom prst="ellipse">
              <a:avLst/>
            </a:prstGeom>
            <a:solidFill>
              <a:srgbClr val="156082">
                <a:alpha val="76078"/>
              </a:srgbClr>
            </a:solidFill>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D4A6BF11-0F2A-CCE2-12F6-275A2725A8AE}"/>
                </a:ext>
              </a:extLst>
            </p:cNvPr>
            <p:cNvSpPr txBox="1"/>
            <p:nvPr/>
          </p:nvSpPr>
          <p:spPr>
            <a:xfrm>
              <a:off x="8820150" y="1762031"/>
              <a:ext cx="3608614" cy="27392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panose="02110004020202020204"/>
                  <a:ea typeface="+mn-ea"/>
                  <a:cs typeface="+mn-cs"/>
                </a:rPr>
                <a:t>In Summary: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rPr>
                <a:t>In less than half a day, we went from the initial customer meeting, to a functional prototype, to an optimized design &amp; final prototype</a:t>
              </a:r>
            </a:p>
          </p:txBody>
        </p:sp>
      </p:grpSp>
      <p:grpSp>
        <p:nvGrpSpPr>
          <p:cNvPr id="4" name="Group 3">
            <a:extLst>
              <a:ext uri="{FF2B5EF4-FFF2-40B4-BE49-F238E27FC236}">
                <a16:creationId xmlns:a16="http://schemas.microsoft.com/office/drawing/2014/main" id="{B15D7E3A-33AA-1BCE-BCC8-83807070B6DE}"/>
              </a:ext>
            </a:extLst>
          </p:cNvPr>
          <p:cNvGrpSpPr/>
          <p:nvPr/>
        </p:nvGrpSpPr>
        <p:grpSpPr>
          <a:xfrm>
            <a:off x="195942" y="6227092"/>
            <a:ext cx="2797194" cy="611599"/>
            <a:chOff x="285659" y="1036273"/>
            <a:chExt cx="5354371" cy="1247698"/>
          </a:xfrm>
        </p:grpSpPr>
        <p:pic>
          <p:nvPicPr>
            <p:cNvPr id="9" name="Picture 2" descr="Correlated Magnetics">
              <a:extLst>
                <a:ext uri="{FF2B5EF4-FFF2-40B4-BE49-F238E27FC236}">
                  <a16:creationId xmlns:a16="http://schemas.microsoft.com/office/drawing/2014/main" id="{4B272A5B-7CF7-7A25-4CEA-D1991505AFD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0159" b="16974"/>
            <a:stretch/>
          </p:blipFill>
          <p:spPr bwMode="auto">
            <a:xfrm>
              <a:off x="1371600" y="1092097"/>
              <a:ext cx="4268430" cy="78024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orrelated Magnetics">
              <a:extLst>
                <a:ext uri="{FF2B5EF4-FFF2-40B4-BE49-F238E27FC236}">
                  <a16:creationId xmlns:a16="http://schemas.microsoft.com/office/drawing/2014/main" id="{9D033AE2-CE88-5235-45D0-E43178D560E8}"/>
                </a:ext>
              </a:extLst>
            </p:cNvPr>
            <p:cNvPicPr>
              <a:picLocks noChangeAspect="1" noChangeArrowheads="1"/>
            </p:cNvPicPr>
            <p:nvPr/>
          </p:nvPicPr>
          <p:blipFill rotWithShape="1">
            <a:blip r:embed="rId4" cstate="screen">
              <a:lum bright="70000" contrast="-70000"/>
              <a:extLst>
                <a:ext uri="{28A0092B-C50C-407E-A947-70E740481C1C}">
                  <a14:useLocalDpi xmlns:a14="http://schemas.microsoft.com/office/drawing/2010/main"/>
                </a:ext>
              </a:extLst>
            </a:blip>
            <a:srcRect r="79027"/>
            <a:stretch/>
          </p:blipFill>
          <p:spPr bwMode="auto">
            <a:xfrm>
              <a:off x="285659" y="1036273"/>
              <a:ext cx="1121268" cy="93975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DC242EB-F716-B3E7-B6FB-9DD0F2C82176}"/>
                </a:ext>
              </a:extLst>
            </p:cNvPr>
            <p:cNvSpPr txBox="1"/>
            <p:nvPr/>
          </p:nvSpPr>
          <p:spPr>
            <a:xfrm>
              <a:off x="1371600" y="1813060"/>
              <a:ext cx="4256566" cy="470911"/>
            </a:xfrm>
            <a:prstGeom prst="rect">
              <a:avLst/>
            </a:prstGeom>
            <a:noFill/>
          </p:spPr>
          <p:txBody>
            <a:bodyPr wrap="none" rtlCol="0">
              <a:spAutoFit/>
            </a:bodyPr>
            <a:lstStyle/>
            <a:p>
              <a:r>
                <a:rPr lang="en-US" sz="900" b="1" spc="200" dirty="0">
                  <a:solidFill>
                    <a:schemeClr val="bg1">
                      <a:lumMod val="85000"/>
                    </a:schemeClr>
                  </a:solidFill>
                  <a:latin typeface="Arial" panose="020B0604020202020204" pitchFamily="34" charset="0"/>
                  <a:cs typeface="Arial" panose="020B0604020202020204" pitchFamily="34" charset="0"/>
                </a:rPr>
                <a:t>CORRELATED</a:t>
              </a:r>
              <a:r>
                <a:rPr lang="en-US" sz="900" b="1" spc="200" dirty="0">
                  <a:latin typeface="Arial" panose="020B0604020202020204" pitchFamily="34" charset="0"/>
                  <a:cs typeface="Arial" panose="020B0604020202020204" pitchFamily="34" charset="0"/>
                </a:rPr>
                <a:t> </a:t>
              </a:r>
              <a:r>
                <a:rPr lang="en-US" sz="900" b="1" spc="200" dirty="0">
                  <a:solidFill>
                    <a:schemeClr val="bg1">
                      <a:lumMod val="85000"/>
                    </a:schemeClr>
                  </a:solidFill>
                  <a:latin typeface="Arial" panose="020B0604020202020204" pitchFamily="34" charset="0"/>
                  <a:cs typeface="Arial" panose="020B0604020202020204" pitchFamily="34" charset="0"/>
                </a:rPr>
                <a:t>MAGNETICS</a:t>
              </a:r>
            </a:p>
          </p:txBody>
        </p:sp>
      </p:grpSp>
      <p:sp>
        <p:nvSpPr>
          <p:cNvPr id="12" name="TextBox 11">
            <a:extLst>
              <a:ext uri="{FF2B5EF4-FFF2-40B4-BE49-F238E27FC236}">
                <a16:creationId xmlns:a16="http://schemas.microsoft.com/office/drawing/2014/main" id="{9751AD46-9697-2609-D594-5E32B5ADFA39}"/>
              </a:ext>
            </a:extLst>
          </p:cNvPr>
          <p:cNvSpPr txBox="1"/>
          <p:nvPr/>
        </p:nvSpPr>
        <p:spPr>
          <a:xfrm>
            <a:off x="2834099" y="6125916"/>
            <a:ext cx="322524" cy="369332"/>
          </a:xfrm>
          <a:prstGeom prst="rect">
            <a:avLst/>
          </a:prstGeom>
          <a:noFill/>
        </p:spPr>
        <p:txBody>
          <a:bodyPr wrap="none" rtlCol="0">
            <a:spAutoFit/>
          </a:bodyPr>
          <a:lstStyle/>
          <a:p>
            <a:r>
              <a:rPr lang="en-US" dirty="0">
                <a:solidFill>
                  <a:srgbClr val="EE312F"/>
                </a:solidFill>
              </a:rPr>
              <a:t>®</a:t>
            </a:r>
          </a:p>
        </p:txBody>
      </p:sp>
      <p:pic>
        <p:nvPicPr>
          <p:cNvPr id="13" name="Picture 2" descr="Correlated Magnetics">
            <a:extLst>
              <a:ext uri="{FF2B5EF4-FFF2-40B4-BE49-F238E27FC236}">
                <a16:creationId xmlns:a16="http://schemas.microsoft.com/office/drawing/2014/main" id="{090F9CAB-EE49-3B62-DD64-E7C560BD411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64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1+#ppt_w/2"/>
                                          </p:val>
                                        </p:tav>
                                        <p:tav tm="100000">
                                          <p:val>
                                            <p:strVal val="#ppt_x"/>
                                          </p:val>
                                        </p:tav>
                                      </p:tavLst>
                                    </p:anim>
                                    <p:anim calcmode="lin" valueType="num">
                                      <p:cBhvr additive="base">
                                        <p:cTn id="8" dur="12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itle 1"/>
          <p:cNvSpPr>
            <a:spLocks noGrp="1"/>
          </p:cNvSpPr>
          <p:nvPr>
            <p:ph type="title"/>
          </p:nvPr>
        </p:nvSpPr>
        <p:spPr/>
        <p:txBody>
          <a:bodyPr/>
          <a:lstStyle/>
          <a:p>
            <a:r>
              <a:rPr sz="3000" b="1">
                <a:solidFill>
                  <a:srgbClr val="24393F"/>
                </a:solidFill>
                <a:latin typeface="Sitka Banner"/>
              </a:rPr>
              <a:t>The technology behind the speed</a:t>
            </a:r>
          </a:p>
        </p:txBody>
      </p:sp>
      <p:sp>
        <p:nvSpPr>
          <p:cNvPr id="3" name="Text Placeholder 2"/>
          <p:cNvSpPr>
            <a:spLocks noGrp="1"/>
          </p:cNvSpPr>
          <p:nvPr>
            <p:ph type="body" idx="1"/>
          </p:nvPr>
        </p:nvSpPr>
        <p:spPr/>
        <p:txBody>
          <a:bodyPr/>
          <a:lstStyle/>
          <a:p>
            <a:r>
              <a:rPr sz="1800">
                <a:solidFill>
                  <a:srgbClr val="24393F"/>
                </a:solidFill>
                <a:latin typeface="Avenir Next LT Pro"/>
              </a:rPr>
              <a:t>How agile magnetization works, what it can do, and where it is going.</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show="1">
  <p:cSld>
    <p:spTree>
      <p:nvGrpSpPr>
        <p:cNvPr id="1" name=""/>
        <p:cNvGrpSpPr/>
        <p:nvPr/>
      </p:nvGrpSpPr>
      <p:grpSpPr/>
      <p:sp>
        <p:nvSpPr>
          <p:cNvPr id="2" name="Title 1"/>
          <p:cNvSpPr>
            <a:spLocks noGrp="1"/>
          </p:cNvSpPr>
          <p:nvPr>
            <p:ph type="title"/>
          </p:nvPr>
        </p:nvSpPr>
        <p:spPr/>
        <p:txBody>
          <a:bodyPr/>
          <a:lstStyle/>
          <a:p>
            <a:r>
              <a:rPr sz="3000" b="1">
                <a:solidFill>
                  <a:srgbClr val="24393F"/>
                </a:solidFill>
                <a:latin typeface="Sitka Banner"/>
              </a:rPr>
              <a:t>How it works: writing maxels</a:t>
            </a:r>
          </a:p>
        </p:txBody>
      </p:sp>
      <p:sp>
        <p:nvSpPr>
          <p:cNvPr id="3" name="Content Placeholder 2"/>
          <p:cNvSpPr>
            <a:spLocks noGrp="1"/>
          </p:cNvSpPr>
          <p:nvPr>
            <p:ph idx="1"/>
          </p:nvPr>
        </p:nvSpPr>
        <p:spPr/>
        <p:txBody>
          <a:bodyPr wrap="square"/>
          <a:lstStyle/>
          <a:p>
            <a:pPr>
              <a:spcAft>
                <a:spcPts val="800"/>
              </a:spcAft>
            </a:pPr>
            <a:r>
              <a:rPr sz="1600">
                <a:solidFill>
                  <a:srgbClr val="24393F"/>
                </a:solidFill>
                <a:latin typeface="Avenir Next LT Pro"/>
              </a:rPr>
              <a:t>A Polymagnet is a standard permanent magnet programmed with many small magnetized regions. Each region is a maxel, a magnetic pixel with its own polarity and strength.</a:t>
            </a:r>
          </a:p>
          <a:p>
            <a:pPr>
              <a:spcAft>
                <a:spcPts val="800"/>
              </a:spcAft>
            </a:pPr>
            <a:r>
              <a:rPr sz="1600">
                <a:solidFill>
                  <a:srgbClr val="24393F"/>
                </a:solidFill>
                <a:latin typeface="Avenir Next LT Pro"/>
              </a:rPr>
              <a:t>A magnetizing head writes each maxel into the blank with a localized capacitor-discharge pulse, the magnetic equivalent of a dot-matrix printer. Write strength is set by the charge voltage, and overlapping maxels raise the pattern resolution.</a:t>
            </a:r>
          </a:p>
          <a:p>
            <a:pPr>
              <a:spcAft>
                <a:spcPts val="800"/>
              </a:spcAft>
            </a:pPr>
            <a:r>
              <a:rPr sz="1600">
                <a:solidFill>
                  <a:srgbClr val="24393F"/>
                </a:solidFill>
                <a:latin typeface="Avenir Next LT Pro"/>
              </a:rPr>
              <a:t>Tens to hundreds of maxels, arranged by design, form a magnetic circuit that defines the function. The behavior comes from the pattern, not from the material.</a:t>
            </a:r>
          </a:p>
          <a:p>
            <a:pPr>
              <a:spcAft>
                <a:spcPts val="800"/>
              </a:spcAft>
            </a:pPr>
            <a:r>
              <a:rPr sz="1600">
                <a:solidFill>
                  <a:srgbClr val="24393F"/>
                </a:solidFill>
                <a:latin typeface="Avenir Next LT Pro"/>
              </a:rPr>
              <a:t>This is the magnetic-processing step in Steve's demo: about twelve seconds of process time turns a blank into a programmed multipole magnet.</a:t>
            </a:r>
          </a:p>
        </p:txBody>
      </p:sp>
      <p:sp>
        <p:nvSpPr>
          <p:cNvPr id="4" name="TextBox 3"/>
          <p:cNvSpPr txBox="1"/>
          <p:nvPr/>
        </p:nvSpPr>
        <p:spPr>
          <a:xfrm>
            <a:off x="411480" y="6400800"/>
            <a:ext cx="4114800" cy="320040"/>
          </a:xfrm>
          <a:prstGeom prst="rect">
            <a:avLst/>
          </a:prstGeom>
          <a:noFill/>
        </p:spPr>
        <p:txBody>
          <a:bodyPr wrap="none">
            <a:spAutoFit/>
          </a:bodyPr>
          <a:lstStyle/>
          <a:p>
            <a:r>
              <a:rPr sz="900" b="1">
                <a:solidFill>
                  <a:srgbClr val="24393F"/>
                </a:solidFill>
                <a:latin typeface="Sitka Banner"/>
              </a:rPr>
              <a:t>CORRELATED MAGNETICS</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show="1">
  <p:cSld>
    <p:spTree>
      <p:nvGrpSpPr>
        <p:cNvPr id="1" name=""/>
        <p:cNvGrpSpPr/>
        <p:nvPr/>
      </p:nvGrpSpPr>
      <p:grpSpPr/>
      <p:sp>
        <p:nvSpPr>
          <p:cNvPr id="2" name="Title 1"/>
          <p:cNvSpPr>
            <a:spLocks noGrp="1"/>
          </p:cNvSpPr>
          <p:nvPr>
            <p:ph type="title"/>
          </p:nvPr>
        </p:nvSpPr>
        <p:spPr/>
        <p:txBody>
          <a:bodyPr/>
          <a:lstStyle/>
          <a:p>
            <a:r>
              <a:rPr sz="3000" b="1">
                <a:solidFill>
                  <a:srgbClr val="24393F"/>
                </a:solidFill>
                <a:latin typeface="Sitka Banner"/>
              </a:rPr>
              <a:t>The operating window</a:t>
            </a:r>
          </a:p>
        </p:txBody>
      </p:sp>
      <p:sp>
        <p:nvSpPr>
          <p:cNvPr id="3" name="Content Placeholder 2"/>
          <p:cNvSpPr>
            <a:spLocks noGrp="1"/>
          </p:cNvSpPr>
          <p:nvPr>
            <p:ph idx="1"/>
          </p:nvPr>
        </p:nvSpPr>
        <p:spPr/>
        <p:txBody>
          <a:bodyPr wrap="square"/>
          <a:lstStyle/>
          <a:p>
            <a:pPr>
              <a:spcAft>
                <a:spcPts val="800"/>
              </a:spcAft>
            </a:pPr>
            <a:r>
              <a:rPr sz="1600">
                <a:solidFill>
                  <a:srgbClr val="24393F"/>
                </a:solidFill>
                <a:latin typeface="Avenir Next LT Pro"/>
              </a:rPr>
              <a:t>Programmable on standard magnet materials: ferrite, neodymium, samarium-cobalt, and flexible magnet stock.</a:t>
            </a:r>
          </a:p>
          <a:p>
            <a:pPr>
              <a:spcAft>
                <a:spcPts val="800"/>
              </a:spcAft>
            </a:pPr>
            <a:r>
              <a:rPr sz="1600">
                <a:solidFill>
                  <a:srgbClr val="24393F"/>
                </a:solidFill>
                <a:latin typeface="Avenir Next LT Pro"/>
              </a:rPr>
              <a:t>Published maxel sizes run from roughly one to four millimeters, with tens to hundreds of maxels per magnet, fine enough to encode alignment, latch, spring, and detent behavior.</a:t>
            </a:r>
          </a:p>
          <a:p>
            <a:pPr>
              <a:spcAft>
                <a:spcPts val="800"/>
              </a:spcAft>
            </a:pPr>
            <a:r>
              <a:rPr sz="1600">
                <a:solidFill>
                  <a:srgbClr val="24393F"/>
                </a:solidFill>
                <a:latin typeface="Avenir Next LT Pro"/>
              </a:rPr>
              <a:t>Because the field is shaped by the surface pattern, force is concentrated near the face and falls off faster than a conventional magnet of the same material: stronger where you want it, quieter where you do not.</a:t>
            </a:r>
          </a:p>
          <a:p>
            <a:pPr>
              <a:spcAft>
                <a:spcPts val="800"/>
              </a:spcAft>
            </a:pPr>
            <a:r>
              <a:rPr sz="1600">
                <a:solidFill>
                  <a:srgbClr val="24393F"/>
                </a:solidFill>
                <a:latin typeface="Avenir Next LT Pro"/>
              </a:rPr>
              <a:t>Simulation-coupled: geometry and force are refined in ANSYS Maxwell before a design is committed, as in Steve's workflow.</a:t>
            </a:r>
          </a:p>
        </p:txBody>
      </p:sp>
      <p:sp>
        <p:nvSpPr>
          <p:cNvPr id="4" name="TextBox 3"/>
          <p:cNvSpPr txBox="1"/>
          <p:nvPr/>
        </p:nvSpPr>
        <p:spPr>
          <a:xfrm>
            <a:off x="411480" y="6400800"/>
            <a:ext cx="4114800" cy="320040"/>
          </a:xfrm>
          <a:prstGeom prst="rect">
            <a:avLst/>
          </a:prstGeom>
          <a:noFill/>
        </p:spPr>
        <p:txBody>
          <a:bodyPr wrap="none">
            <a:spAutoFit/>
          </a:bodyPr>
          <a:lstStyle/>
          <a:p>
            <a:r>
              <a:rPr sz="900" b="1">
                <a:solidFill>
                  <a:srgbClr val="24393F"/>
                </a:solidFill>
                <a:latin typeface="Sitka Banner"/>
              </a:rPr>
              <a:t>CORRELATED MAGNETICS</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show="1">
  <p:cSld>
    <p:spTree>
      <p:nvGrpSpPr>
        <p:cNvPr id="1" name=""/>
        <p:cNvGrpSpPr/>
        <p:nvPr/>
      </p:nvGrpSpPr>
      <p:grpSpPr/>
      <p:sp>
        <p:nvSpPr>
          <p:cNvPr id="2" name="Title 1"/>
          <p:cNvSpPr>
            <a:spLocks noGrp="1"/>
          </p:cNvSpPr>
          <p:nvPr>
            <p:ph type="title"/>
          </p:nvPr>
        </p:nvSpPr>
        <p:spPr/>
        <p:txBody>
          <a:bodyPr/>
          <a:lstStyle/>
          <a:p>
            <a:r>
              <a:rPr sz="3000" b="1">
                <a:solidFill>
                  <a:srgbClr val="24393F"/>
                </a:solidFill>
                <a:latin typeface="Sitka Banner"/>
              </a:rPr>
              <a:t>Magnetic-circuit optimization</a:t>
            </a:r>
          </a:p>
        </p:txBody>
      </p:sp>
      <p:sp>
        <p:nvSpPr>
          <p:cNvPr id="3" name="Content Placeholder 2"/>
          <p:cNvSpPr>
            <a:spLocks noGrp="1"/>
          </p:cNvSpPr>
          <p:nvPr>
            <p:ph idx="1"/>
          </p:nvPr>
        </p:nvSpPr>
        <p:spPr/>
        <p:txBody>
          <a:bodyPr wrap="square"/>
          <a:lstStyle/>
          <a:p>
            <a:pPr>
              <a:spcAft>
                <a:spcPts val="800"/>
              </a:spcAft>
            </a:pPr>
            <a:r>
              <a:rPr sz="1600">
                <a:solidFill>
                  <a:srgbClr val="24393F"/>
                </a:solidFill>
                <a:latin typeface="Avenir Next LT Pro"/>
              </a:rPr>
              <a:t>The function lives in the code. Polarity patterns are designed with correlation theory borrowed from radio-frequency signal design, the correlated in correlated magnetics, so a magnet pair can be made to align, latch, spring, hold torque, or resist shear on demand.</a:t>
            </a:r>
          </a:p>
          <a:p>
            <a:pPr>
              <a:spcAft>
                <a:spcPts val="800"/>
              </a:spcAft>
            </a:pPr>
            <a:r>
              <a:rPr sz="1600">
                <a:solidFill>
                  <a:srgbClr val="24393F"/>
                </a:solidFill>
                <a:latin typeface="Avenir Next LT Pro"/>
              </a:rPr>
              <a:t>Because designing, printing, and testing a pattern takes minutes, the design space can be explored with real parts, not simulation alone.</a:t>
            </a:r>
          </a:p>
          <a:p>
            <a:pPr>
              <a:spcAft>
                <a:spcPts val="800"/>
              </a:spcAft>
            </a:pPr>
            <a:r>
              <a:rPr sz="1600">
                <a:solidFill>
                  <a:srgbClr val="24393F"/>
                </a:solidFill>
                <a:latin typeface="Avenir Next LT Pro"/>
              </a:rPr>
              <a:t>Contactless torque couplings transfer force across an air gap with overload protection and no wear, a circuit you cannot build by assembling discrete magnets.</a:t>
            </a:r>
          </a:p>
          <a:p>
            <a:pPr>
              <a:spcAft>
                <a:spcPts val="800"/>
              </a:spcAft>
            </a:pPr>
            <a:r>
              <a:rPr sz="1600">
                <a:solidFill>
                  <a:srgbClr val="24393F"/>
                </a:solidFill>
                <a:latin typeface="Avenir Next LT Pro"/>
              </a:rPr>
              <a:t>The agile loop turns magnetic-circuit design from a fixtured, weeks-long exercise into same-day optimization.</a:t>
            </a:r>
          </a:p>
        </p:txBody>
      </p:sp>
      <p:sp>
        <p:nvSpPr>
          <p:cNvPr id="4" name="TextBox 3"/>
          <p:cNvSpPr txBox="1"/>
          <p:nvPr/>
        </p:nvSpPr>
        <p:spPr>
          <a:xfrm>
            <a:off x="411480" y="6400800"/>
            <a:ext cx="4114800" cy="320040"/>
          </a:xfrm>
          <a:prstGeom prst="rect">
            <a:avLst/>
          </a:prstGeom>
          <a:noFill/>
        </p:spPr>
        <p:txBody>
          <a:bodyPr wrap="none">
            <a:spAutoFit/>
          </a:bodyPr>
          <a:lstStyle/>
          <a:p>
            <a:r>
              <a:rPr sz="900" b="1">
                <a:solidFill>
                  <a:srgbClr val="24393F"/>
                </a:solidFill>
                <a:latin typeface="Sitka Banner"/>
              </a:rPr>
              <a:t>CORRELATED MAGNETICS</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show="1">
  <p:cSld>
    <p:spTree>
      <p:nvGrpSpPr>
        <p:cNvPr id="1" name=""/>
        <p:cNvGrpSpPr/>
        <p:nvPr/>
      </p:nvGrpSpPr>
      <p:grpSpPr/>
      <p:sp>
        <p:nvSpPr>
          <p:cNvPr id="2" name="Title 1"/>
          <p:cNvSpPr>
            <a:spLocks noGrp="1"/>
          </p:cNvSpPr>
          <p:nvPr>
            <p:ph type="title"/>
          </p:nvPr>
        </p:nvSpPr>
        <p:spPr/>
        <p:txBody>
          <a:bodyPr/>
          <a:lstStyle/>
          <a:p>
            <a:r>
              <a:rPr sz="3000" b="1">
                <a:solidFill>
                  <a:srgbClr val="24393F"/>
                </a:solidFill>
                <a:latin typeface="Sitka Banner"/>
              </a:rPr>
              <a:t>New frontiers</a:t>
            </a:r>
          </a:p>
        </p:txBody>
      </p:sp>
      <p:sp>
        <p:nvSpPr>
          <p:cNvPr id="3" name="Content Placeholder 2"/>
          <p:cNvSpPr>
            <a:spLocks noGrp="1"/>
          </p:cNvSpPr>
          <p:nvPr>
            <p:ph idx="1"/>
          </p:nvPr>
        </p:nvSpPr>
        <p:spPr/>
        <p:txBody>
          <a:bodyPr wrap="square"/>
          <a:lstStyle/>
          <a:p>
            <a:pPr>
              <a:spcAft>
                <a:spcPts val="800"/>
              </a:spcAft>
            </a:pPr>
            <a:r>
              <a:rPr sz="1600">
                <a:solidFill>
                  <a:srgbClr val="24393F"/>
                </a:solidFill>
                <a:latin typeface="Avenir Next LT Pro"/>
              </a:rPr>
              <a:t>Geometries that fixtured magnetization cannot reach: net-shape and injection-molded magnets, and patterns on non-flat surfaces.</a:t>
            </a:r>
          </a:p>
          <a:p>
            <a:pPr>
              <a:spcAft>
                <a:spcPts val="800"/>
              </a:spcAft>
            </a:pPr>
            <a:r>
              <a:rPr sz="1600">
                <a:solidFill>
                  <a:srgbClr val="24393F"/>
                </a:solidFill>
                <a:latin typeface="Avenir Next LT Pro"/>
              </a:rPr>
              <a:t>Fully customizable magnetic sensors built from programmed patterns.</a:t>
            </a:r>
          </a:p>
          <a:p>
            <a:pPr>
              <a:spcAft>
                <a:spcPts val="800"/>
              </a:spcAft>
            </a:pPr>
            <a:r>
              <a:rPr sz="1600">
                <a:solidFill>
                  <a:srgbClr val="24393F"/>
                </a:solidFill>
                <a:latin typeface="Avenir Next LT Pro"/>
              </a:rPr>
              <a:t>Contactless, frictionless gears and couplings, already drawing defense interest.</a:t>
            </a:r>
          </a:p>
          <a:p>
            <a:pPr>
              <a:spcAft>
                <a:spcPts val="800"/>
              </a:spcAft>
            </a:pPr>
            <a:r>
              <a:rPr sz="1600">
                <a:solidFill>
                  <a:srgbClr val="24393F"/>
                </a:solidFill>
                <a:latin typeface="Avenir Next LT Pro"/>
              </a:rPr>
              <a:t>Designing for rare-earth reduction: more function from less material as neodymium supply tightens.</a:t>
            </a:r>
          </a:p>
        </p:txBody>
      </p:sp>
      <p:sp>
        <p:nvSpPr>
          <p:cNvPr id="4" name="TextBox 3"/>
          <p:cNvSpPr txBox="1"/>
          <p:nvPr/>
        </p:nvSpPr>
        <p:spPr>
          <a:xfrm>
            <a:off x="411480" y="6400800"/>
            <a:ext cx="4114800" cy="320040"/>
          </a:xfrm>
          <a:prstGeom prst="rect">
            <a:avLst/>
          </a:prstGeom>
          <a:noFill/>
        </p:spPr>
        <p:txBody>
          <a:bodyPr wrap="none">
            <a:spAutoFit/>
          </a:bodyPr>
          <a:lstStyle/>
          <a:p>
            <a:r>
              <a:rPr sz="900" b="1">
                <a:solidFill>
                  <a:srgbClr val="24393F"/>
                </a:solidFill>
                <a:latin typeface="Sitka Banner"/>
              </a:rPr>
              <a:t>CORRELATED MAGNETICS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1">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E53ABF-69CD-D3B5-1411-D3E34CAC43B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5410" r="6672"/>
          <a:stretch/>
        </p:blipFill>
        <p:spPr>
          <a:xfrm>
            <a:off x="-293914" y="-87086"/>
            <a:ext cx="12569370" cy="6945086"/>
          </a:xfrm>
          <a:prstGeom prst="rect">
            <a:avLst/>
          </a:prstGeom>
        </p:spPr>
      </p:pic>
      <p:sp>
        <p:nvSpPr>
          <p:cNvPr id="6" name="Rectangle 1">
            <a:extLst>
              <a:ext uri="{FF2B5EF4-FFF2-40B4-BE49-F238E27FC236}">
                <a16:creationId xmlns:a16="http://schemas.microsoft.com/office/drawing/2014/main" id="{3D6198EE-CEB1-F03B-BECB-146393959861}"/>
              </a:ext>
            </a:extLst>
          </p:cNvPr>
          <p:cNvSpPr>
            <a:spLocks noChangeArrowheads="1"/>
          </p:cNvSpPr>
          <p:nvPr/>
        </p:nvSpPr>
        <p:spPr bwMode="auto">
          <a:xfrm>
            <a:off x="10295467" y="6557861"/>
            <a:ext cx="227390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a:ln>
                  <a:noFill/>
                </a:ln>
                <a:solidFill>
                  <a:schemeClr val="bg1">
                    <a:lumMod val="75000"/>
                  </a:schemeClr>
                </a:solidFill>
                <a:effectLst/>
                <a:latin typeface="Arial" panose="020B0604020202020204" pitchFamily="34" charset="0"/>
              </a:rPr>
              <a:t>Photo by </a:t>
            </a:r>
            <a:r>
              <a:rPr kumimoji="0" lang="en-US" altLang="en-US" sz="1050" b="0" i="0" u="none" strike="noStrike" cap="none" normalizeH="0" baseline="0" dirty="0" err="1">
                <a:ln>
                  <a:noFill/>
                </a:ln>
                <a:solidFill>
                  <a:schemeClr val="bg1">
                    <a:lumMod val="75000"/>
                  </a:schemeClr>
                </a:solidFill>
                <a:effectLst/>
                <a:latin typeface="Arial" panose="020B0604020202020204" pitchFamily="34" charset="0"/>
                <a:hlinkClick r:id="rId3">
                  <a:extLst>
                    <a:ext uri="{A12FA001-AC4F-418D-AE19-62706E023703}">
                      <ahyp:hlinkClr xmlns:ahyp="http://schemas.microsoft.com/office/drawing/2018/hyperlinkcolor" val="tx"/>
                    </a:ext>
                  </a:extLst>
                </a:hlinkClick>
              </a:rPr>
              <a:t>Abbat</a:t>
            </a:r>
            <a:r>
              <a:rPr kumimoji="0" lang="en-US" altLang="en-US" sz="1050" b="0" i="0" u="none" strike="noStrike" cap="none" normalizeH="0" baseline="0" dirty="0">
                <a:ln>
                  <a:noFill/>
                </a:ln>
                <a:solidFill>
                  <a:schemeClr val="bg1">
                    <a:lumMod val="75000"/>
                  </a:schemeClr>
                </a:solidFill>
                <a:effectLst/>
                <a:latin typeface="Arial" panose="020B0604020202020204" pitchFamily="34" charset="0"/>
              </a:rPr>
              <a:t> on </a:t>
            </a:r>
            <a:r>
              <a:rPr kumimoji="0" lang="en-US" altLang="en-US" sz="1050" b="0" i="0" u="none" strike="noStrike" cap="none" normalizeH="0" baseline="0" dirty="0" err="1">
                <a:ln>
                  <a:noFill/>
                </a:ln>
                <a:solidFill>
                  <a:schemeClr val="bg1">
                    <a:lumMod val="75000"/>
                  </a:schemeClr>
                </a:solidFill>
                <a:effectLst/>
                <a:latin typeface="Arial" panose="020B0604020202020204" pitchFamily="34" charset="0"/>
                <a:hlinkClick r:id="rId4">
                  <a:extLst>
                    <a:ext uri="{A12FA001-AC4F-418D-AE19-62706E023703}">
                      <ahyp:hlinkClr xmlns:ahyp="http://schemas.microsoft.com/office/drawing/2018/hyperlinkcolor" val="tx"/>
                    </a:ext>
                  </a:extLst>
                </a:hlinkClick>
              </a:rPr>
              <a:t>Unsplash</a:t>
            </a:r>
            <a:r>
              <a:rPr kumimoji="0" lang="en-US" altLang="en-US" sz="1050" b="0" i="0" u="none" strike="noStrike" cap="none" normalizeH="0" baseline="0" dirty="0">
                <a:ln>
                  <a:noFill/>
                </a:ln>
                <a:solidFill>
                  <a:schemeClr val="bg1">
                    <a:lumMod val="75000"/>
                  </a:schemeClr>
                </a:solidFill>
                <a:effectLst/>
                <a:latin typeface="Arial" panose="020B0604020202020204" pitchFamily="34" charset="0"/>
              </a:rPr>
              <a:t> </a:t>
            </a:r>
          </a:p>
        </p:txBody>
      </p:sp>
      <p:sp>
        <p:nvSpPr>
          <p:cNvPr id="8" name="TextBox 7">
            <a:extLst>
              <a:ext uri="{FF2B5EF4-FFF2-40B4-BE49-F238E27FC236}">
                <a16:creationId xmlns:a16="http://schemas.microsoft.com/office/drawing/2014/main" id="{1A0E8394-D6E8-C84F-7AD5-4CF4DCDF8107}"/>
              </a:ext>
            </a:extLst>
          </p:cNvPr>
          <p:cNvSpPr txBox="1"/>
          <p:nvPr/>
        </p:nvSpPr>
        <p:spPr>
          <a:xfrm>
            <a:off x="286053" y="4618869"/>
            <a:ext cx="6668107" cy="1938992"/>
          </a:xfrm>
          <a:prstGeom prst="rect">
            <a:avLst/>
          </a:prstGeom>
          <a:noFill/>
        </p:spPr>
        <p:txBody>
          <a:bodyPr wrap="none" rtlCol="0">
            <a:spAutoFit/>
          </a:bodyPr>
          <a:lstStyle/>
          <a:p>
            <a:r>
              <a:rPr lang="en-US" sz="4000" dirty="0">
                <a:solidFill>
                  <a:schemeClr val="bg1">
                    <a:lumMod val="95000"/>
                  </a:schemeClr>
                </a:solidFill>
                <a:effectLst>
                  <a:outerShdw blurRad="38100" dist="38100" dir="2700000" algn="tl">
                    <a:srgbClr val="000000">
                      <a:alpha val="43137"/>
                    </a:srgbClr>
                  </a:outerShdw>
                </a:effectLst>
              </a:rPr>
              <a:t>Go see for yourself,</a:t>
            </a:r>
          </a:p>
          <a:p>
            <a:r>
              <a:rPr lang="en-US" sz="4000" dirty="0">
                <a:solidFill>
                  <a:schemeClr val="bg1">
                    <a:lumMod val="95000"/>
                  </a:schemeClr>
                </a:solidFill>
                <a:effectLst>
                  <a:outerShdw blurRad="38100" dist="38100" dir="2700000" algn="tl">
                    <a:srgbClr val="000000">
                      <a:alpha val="43137"/>
                    </a:srgbClr>
                  </a:outerShdw>
                </a:effectLst>
              </a:rPr>
              <a:t>after all, seeing is believing!</a:t>
            </a:r>
          </a:p>
          <a:p>
            <a:r>
              <a:rPr lang="en-US" sz="4000" dirty="0">
                <a:solidFill>
                  <a:schemeClr val="bg1">
                    <a:lumMod val="95000"/>
                  </a:schemeClr>
                </a:solidFill>
                <a:effectLst>
                  <a:outerShdw blurRad="38100" dist="38100" dir="2700000" algn="tl">
                    <a:srgbClr val="000000">
                      <a:alpha val="43137"/>
                    </a:srgbClr>
                  </a:outerShdw>
                </a:effectLst>
              </a:rPr>
              <a:t>and TIME IS MONEY</a:t>
            </a:r>
          </a:p>
        </p:txBody>
      </p:sp>
      <p:sp>
        <p:nvSpPr>
          <p:cNvPr id="9" name="TextBox 8">
            <a:extLst>
              <a:ext uri="{FF2B5EF4-FFF2-40B4-BE49-F238E27FC236}">
                <a16:creationId xmlns:a16="http://schemas.microsoft.com/office/drawing/2014/main" id="{22C39449-D71E-0564-3454-AFF9D1E7D647}"/>
              </a:ext>
            </a:extLst>
          </p:cNvPr>
          <p:cNvSpPr txBox="1"/>
          <p:nvPr/>
        </p:nvSpPr>
        <p:spPr>
          <a:xfrm>
            <a:off x="286053" y="3905288"/>
            <a:ext cx="3073277" cy="769441"/>
          </a:xfrm>
          <a:prstGeom prst="rect">
            <a:avLst/>
          </a:prstGeom>
          <a:noFill/>
        </p:spPr>
        <p:txBody>
          <a:bodyPr wrap="none" rtlCol="0">
            <a:spAutoFit/>
          </a:bodyPr>
          <a:lstStyle/>
          <a:p>
            <a:r>
              <a:rPr lang="en-US" sz="4400" b="1" dirty="0">
                <a:solidFill>
                  <a:schemeClr val="bg1">
                    <a:lumMod val="95000"/>
                  </a:schemeClr>
                </a:solidFill>
                <a:effectLst>
                  <a:outerShdw blurRad="38100" dist="38100" dir="2700000" algn="tl">
                    <a:srgbClr val="000000">
                      <a:alpha val="43137"/>
                    </a:srgbClr>
                  </a:outerShdw>
                </a:effectLst>
              </a:rPr>
              <a:t>Booth 11</a:t>
            </a:r>
          </a:p>
        </p:txBody>
      </p:sp>
      <p:cxnSp>
        <p:nvCxnSpPr>
          <p:cNvPr id="12" name="Straight Connector 11">
            <a:extLst>
              <a:ext uri="{FF2B5EF4-FFF2-40B4-BE49-F238E27FC236}">
                <a16:creationId xmlns:a16="http://schemas.microsoft.com/office/drawing/2014/main" id="{C9CF9B55-0150-F0E5-4173-F02272C59085}"/>
              </a:ext>
            </a:extLst>
          </p:cNvPr>
          <p:cNvCxnSpPr>
            <a:cxnSpLocks/>
          </p:cNvCxnSpPr>
          <p:nvPr/>
        </p:nvCxnSpPr>
        <p:spPr>
          <a:xfrm>
            <a:off x="607932" y="3932915"/>
            <a:ext cx="2331212" cy="0"/>
          </a:xfrm>
          <a:prstGeom prst="line">
            <a:avLst/>
          </a:prstGeom>
          <a:ln w="28575">
            <a:solidFill>
              <a:srgbClr val="EE312F"/>
            </a:solidFill>
          </a:ln>
        </p:spPr>
        <p:style>
          <a:lnRef idx="1">
            <a:schemeClr val="accent1"/>
          </a:lnRef>
          <a:fillRef idx="0">
            <a:schemeClr val="accent1"/>
          </a:fillRef>
          <a:effectRef idx="0">
            <a:schemeClr val="accent1"/>
          </a:effectRef>
          <a:fontRef idx="minor">
            <a:schemeClr val="tx1"/>
          </a:fontRef>
        </p:style>
      </p:cxnSp>
      <p:pic>
        <p:nvPicPr>
          <p:cNvPr id="3" name="Picture 2" descr="Correlated Magnetics">
            <a:extLst>
              <a:ext uri="{FF2B5EF4-FFF2-40B4-BE49-F238E27FC236}">
                <a16:creationId xmlns:a16="http://schemas.microsoft.com/office/drawing/2014/main" id="{2B4A1A43-7237-2A97-890F-9297369F00E6}"/>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20159" b="16974"/>
          <a:stretch/>
        </p:blipFill>
        <p:spPr bwMode="auto">
          <a:xfrm>
            <a:off x="287110" y="3095769"/>
            <a:ext cx="3016078" cy="564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D92C009-74C4-BFD6-ECFA-5C26AFF925C9}"/>
              </a:ext>
            </a:extLst>
          </p:cNvPr>
          <p:cNvSpPr txBox="1"/>
          <p:nvPr/>
        </p:nvSpPr>
        <p:spPr>
          <a:xfrm>
            <a:off x="287110" y="3617591"/>
            <a:ext cx="3017173" cy="253916"/>
          </a:xfrm>
          <a:prstGeom prst="rect">
            <a:avLst/>
          </a:prstGeom>
          <a:noFill/>
        </p:spPr>
        <p:txBody>
          <a:bodyPr wrap="none" rtlCol="0">
            <a:spAutoFit/>
          </a:bodyPr>
          <a:lstStyle/>
          <a:p>
            <a:r>
              <a:rPr lang="en-US" sz="1050" b="1" spc="410" dirty="0">
                <a:solidFill>
                  <a:schemeClr val="bg1">
                    <a:lumMod val="8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CORRELATED</a:t>
            </a:r>
            <a:r>
              <a:rPr lang="en-US" sz="1050" b="1" spc="41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050" b="1" spc="410" dirty="0">
                <a:solidFill>
                  <a:schemeClr val="bg1">
                    <a:lumMod val="8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MAGNETICS</a:t>
            </a:r>
          </a:p>
        </p:txBody>
      </p:sp>
      <p:pic>
        <p:nvPicPr>
          <p:cNvPr id="11" name="Picture 2" descr="Correlated Magnetics">
            <a:extLst>
              <a:ext uri="{FF2B5EF4-FFF2-40B4-BE49-F238E27FC236}">
                <a16:creationId xmlns:a16="http://schemas.microsoft.com/office/drawing/2014/main" id="{A7C92629-D2D5-C5D6-35D7-F885ACBFB816}"/>
              </a:ext>
            </a:extLst>
          </p:cNvPr>
          <p:cNvPicPr>
            <a:picLocks noChangeAspect="1" noChangeArrowheads="1"/>
          </p:cNvPicPr>
          <p:nvPr/>
        </p:nvPicPr>
        <p:blipFill rotWithShape="1">
          <a:blip r:embed="rId6">
            <a:lum bright="70000" contrast="-70000"/>
            <a:extLst>
              <a:ext uri="{28A0092B-C50C-407E-A947-70E740481C1C}">
                <a14:useLocalDpi xmlns:a14="http://schemas.microsoft.com/office/drawing/2010/main"/>
              </a:ext>
            </a:extLst>
          </a:blip>
          <a:srcRect r="80367"/>
          <a:stretch/>
        </p:blipFill>
        <p:spPr bwMode="auto">
          <a:xfrm>
            <a:off x="10402791" y="5688787"/>
            <a:ext cx="2701211" cy="241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688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1">
  <p:cSld>
    <p:bg>
      <p:bgPr>
        <a:solidFill>
          <a:schemeClr val="tx1"/>
        </a:solidFill>
        <a:effectLst/>
      </p:bgPr>
    </p:bg>
    <p:spTree>
      <p:nvGrpSpPr>
        <p:cNvPr id="1" name=""/>
        <p:cNvGrpSpPr/>
        <p:nvPr/>
      </p:nvGrpSpPr>
      <p:grpSpPr>
        <a:xfrm>
          <a:off x="0" y="0"/>
          <a:ext cx="0" cy="0"/>
          <a:chOff x="0" y="0"/>
          <a:chExt cx="0" cy="0"/>
        </a:xfrm>
      </p:grpSpPr>
      <p:pic>
        <p:nvPicPr>
          <p:cNvPr id="3" name="Picture 2" descr="A person sitting in a chair&#10;&#10;Description automatically generated">
            <a:extLst>
              <a:ext uri="{FF2B5EF4-FFF2-40B4-BE49-F238E27FC236}">
                <a16:creationId xmlns:a16="http://schemas.microsoft.com/office/drawing/2014/main" id="{819ECC95-82D9-08E4-FE1D-595ED28FEA9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5506" t="4507"/>
          <a:stretch/>
        </p:blipFill>
        <p:spPr>
          <a:xfrm>
            <a:off x="7219998" y="1948542"/>
            <a:ext cx="4972002" cy="4909457"/>
          </a:xfrm>
          <a:prstGeom prst="rect">
            <a:avLst/>
          </a:prstGeom>
        </p:spPr>
      </p:pic>
      <p:sp>
        <p:nvSpPr>
          <p:cNvPr id="4" name="TextBox 3">
            <a:extLst>
              <a:ext uri="{FF2B5EF4-FFF2-40B4-BE49-F238E27FC236}">
                <a16:creationId xmlns:a16="http://schemas.microsoft.com/office/drawing/2014/main" id="{94E98919-06E3-FB83-AA4E-34F39E40E45E}"/>
              </a:ext>
            </a:extLst>
          </p:cNvPr>
          <p:cNvSpPr txBox="1"/>
          <p:nvPr/>
        </p:nvSpPr>
        <p:spPr>
          <a:xfrm>
            <a:off x="1048178" y="767350"/>
            <a:ext cx="3633302" cy="32624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Tim Costello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Chairman &amp; Chief Executive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www.polymagnet.com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tim@polymagnet.com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512 413 6983</a:t>
            </a:r>
          </a:p>
        </p:txBody>
      </p:sp>
      <p:pic>
        <p:nvPicPr>
          <p:cNvPr id="1026" name="Picture 2">
            <a:extLst>
              <a:ext uri="{FF2B5EF4-FFF2-40B4-BE49-F238E27FC236}">
                <a16:creationId xmlns:a16="http://schemas.microsoft.com/office/drawing/2014/main" id="{4A9BFECC-5FFE-8A75-2AED-B6AB61A5CD7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60770" y="4154145"/>
            <a:ext cx="434508" cy="3574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4CAD25D-76AB-2DC8-ED46-4BE8A548BF45}"/>
              </a:ext>
            </a:extLst>
          </p:cNvPr>
          <p:cNvSpPr txBox="1"/>
          <p:nvPr/>
        </p:nvSpPr>
        <p:spPr>
          <a:xfrm>
            <a:off x="1595278" y="4102013"/>
            <a:ext cx="16338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@bylinetim</a:t>
            </a:r>
          </a:p>
        </p:txBody>
      </p:sp>
      <p:sp>
        <p:nvSpPr>
          <p:cNvPr id="10" name="Freeform: Shape 9">
            <a:extLst>
              <a:ext uri="{FF2B5EF4-FFF2-40B4-BE49-F238E27FC236}">
                <a16:creationId xmlns:a16="http://schemas.microsoft.com/office/drawing/2014/main" id="{086F3D19-C4C3-4B9C-BD23-DFA1D3B6BE78}"/>
              </a:ext>
            </a:extLst>
          </p:cNvPr>
          <p:cNvSpPr/>
          <p:nvPr/>
        </p:nvSpPr>
        <p:spPr>
          <a:xfrm>
            <a:off x="6748355" y="1611086"/>
            <a:ext cx="2983474" cy="3832104"/>
          </a:xfrm>
          <a:custGeom>
            <a:avLst/>
            <a:gdLst>
              <a:gd name="connsiteX0" fmla="*/ 2983474 w 2983474"/>
              <a:gd name="connsiteY0" fmla="*/ 386443 h 3832104"/>
              <a:gd name="connsiteX1" fmla="*/ 2983474 w 2983474"/>
              <a:gd name="connsiteY1" fmla="*/ 386443 h 3832104"/>
              <a:gd name="connsiteX2" fmla="*/ 2874616 w 2983474"/>
              <a:gd name="connsiteY2" fmla="*/ 391885 h 3832104"/>
              <a:gd name="connsiteX3" fmla="*/ 2831074 w 2983474"/>
              <a:gd name="connsiteY3" fmla="*/ 402771 h 3832104"/>
              <a:gd name="connsiteX4" fmla="*/ 2803859 w 2983474"/>
              <a:gd name="connsiteY4" fmla="*/ 408214 h 3832104"/>
              <a:gd name="connsiteX5" fmla="*/ 2743988 w 2983474"/>
              <a:gd name="connsiteY5" fmla="*/ 429985 h 3832104"/>
              <a:gd name="connsiteX6" fmla="*/ 2711331 w 2983474"/>
              <a:gd name="connsiteY6" fmla="*/ 451757 h 3832104"/>
              <a:gd name="connsiteX7" fmla="*/ 2673231 w 2983474"/>
              <a:gd name="connsiteY7" fmla="*/ 462643 h 3832104"/>
              <a:gd name="connsiteX8" fmla="*/ 2640574 w 2983474"/>
              <a:gd name="connsiteY8" fmla="*/ 484414 h 3832104"/>
              <a:gd name="connsiteX9" fmla="*/ 2618802 w 2983474"/>
              <a:gd name="connsiteY9" fmla="*/ 489857 h 3832104"/>
              <a:gd name="connsiteX10" fmla="*/ 2607916 w 2983474"/>
              <a:gd name="connsiteY10" fmla="*/ 506185 h 3832104"/>
              <a:gd name="connsiteX11" fmla="*/ 2575259 w 2983474"/>
              <a:gd name="connsiteY11" fmla="*/ 527957 h 3832104"/>
              <a:gd name="connsiteX12" fmla="*/ 2526274 w 2983474"/>
              <a:gd name="connsiteY12" fmla="*/ 609600 h 3832104"/>
              <a:gd name="connsiteX13" fmla="*/ 2509945 w 2983474"/>
              <a:gd name="connsiteY13" fmla="*/ 636814 h 3832104"/>
              <a:gd name="connsiteX14" fmla="*/ 2493616 w 2983474"/>
              <a:gd name="connsiteY14" fmla="*/ 685800 h 3832104"/>
              <a:gd name="connsiteX15" fmla="*/ 2482731 w 2983474"/>
              <a:gd name="connsiteY15" fmla="*/ 751114 h 3832104"/>
              <a:gd name="connsiteX16" fmla="*/ 2471845 w 2983474"/>
              <a:gd name="connsiteY16" fmla="*/ 838200 h 3832104"/>
              <a:gd name="connsiteX17" fmla="*/ 2466402 w 2983474"/>
              <a:gd name="connsiteY17" fmla="*/ 1186543 h 3832104"/>
              <a:gd name="connsiteX18" fmla="*/ 2477288 w 2983474"/>
              <a:gd name="connsiteY18" fmla="*/ 1404257 h 3832104"/>
              <a:gd name="connsiteX19" fmla="*/ 2488174 w 2983474"/>
              <a:gd name="connsiteY19" fmla="*/ 1447800 h 3832104"/>
              <a:gd name="connsiteX20" fmla="*/ 2482731 w 2983474"/>
              <a:gd name="connsiteY20" fmla="*/ 1605643 h 3832104"/>
              <a:gd name="connsiteX21" fmla="*/ 2477288 w 2983474"/>
              <a:gd name="connsiteY21" fmla="*/ 1621971 h 3832104"/>
              <a:gd name="connsiteX22" fmla="*/ 2471845 w 2983474"/>
              <a:gd name="connsiteY22" fmla="*/ 1670957 h 3832104"/>
              <a:gd name="connsiteX23" fmla="*/ 2460959 w 2983474"/>
              <a:gd name="connsiteY23" fmla="*/ 1719943 h 3832104"/>
              <a:gd name="connsiteX24" fmla="*/ 2450074 w 2983474"/>
              <a:gd name="connsiteY24" fmla="*/ 1752600 h 3832104"/>
              <a:gd name="connsiteX25" fmla="*/ 2439188 w 2983474"/>
              <a:gd name="connsiteY25" fmla="*/ 1812471 h 3832104"/>
              <a:gd name="connsiteX26" fmla="*/ 2433745 w 2983474"/>
              <a:gd name="connsiteY26" fmla="*/ 1834243 h 3832104"/>
              <a:gd name="connsiteX27" fmla="*/ 2428302 w 2983474"/>
              <a:gd name="connsiteY27" fmla="*/ 1861457 h 3832104"/>
              <a:gd name="connsiteX28" fmla="*/ 2411974 w 2983474"/>
              <a:gd name="connsiteY28" fmla="*/ 1915885 h 3832104"/>
              <a:gd name="connsiteX29" fmla="*/ 2406531 w 2983474"/>
              <a:gd name="connsiteY29" fmla="*/ 1943100 h 3832104"/>
              <a:gd name="connsiteX30" fmla="*/ 2401088 w 2983474"/>
              <a:gd name="connsiteY30" fmla="*/ 1959428 h 3832104"/>
              <a:gd name="connsiteX31" fmla="*/ 2379316 w 2983474"/>
              <a:gd name="connsiteY31" fmla="*/ 2013857 h 3832104"/>
              <a:gd name="connsiteX32" fmla="*/ 2352102 w 2983474"/>
              <a:gd name="connsiteY32" fmla="*/ 2106385 h 3832104"/>
              <a:gd name="connsiteX33" fmla="*/ 2346659 w 2983474"/>
              <a:gd name="connsiteY33" fmla="*/ 2133600 h 3832104"/>
              <a:gd name="connsiteX34" fmla="*/ 2297674 w 2983474"/>
              <a:gd name="connsiteY34" fmla="*/ 2198914 h 3832104"/>
              <a:gd name="connsiteX35" fmla="*/ 2275902 w 2983474"/>
              <a:gd name="connsiteY35" fmla="*/ 2242457 h 3832104"/>
              <a:gd name="connsiteX36" fmla="*/ 2254131 w 2983474"/>
              <a:gd name="connsiteY36" fmla="*/ 2258785 h 3832104"/>
              <a:gd name="connsiteX37" fmla="*/ 2243245 w 2983474"/>
              <a:gd name="connsiteY37" fmla="*/ 2286000 h 3832104"/>
              <a:gd name="connsiteX38" fmla="*/ 2210588 w 2983474"/>
              <a:gd name="connsiteY38" fmla="*/ 2324100 h 3832104"/>
              <a:gd name="connsiteX39" fmla="*/ 2188816 w 2983474"/>
              <a:gd name="connsiteY39" fmla="*/ 2373085 h 3832104"/>
              <a:gd name="connsiteX40" fmla="*/ 2177931 w 2983474"/>
              <a:gd name="connsiteY40" fmla="*/ 2400300 h 3832104"/>
              <a:gd name="connsiteX41" fmla="*/ 2161602 w 2983474"/>
              <a:gd name="connsiteY41" fmla="*/ 2422071 h 3832104"/>
              <a:gd name="connsiteX42" fmla="*/ 2139831 w 2983474"/>
              <a:gd name="connsiteY42" fmla="*/ 2460171 h 3832104"/>
              <a:gd name="connsiteX43" fmla="*/ 2123502 w 2983474"/>
              <a:gd name="connsiteY43" fmla="*/ 2481943 h 3832104"/>
              <a:gd name="connsiteX44" fmla="*/ 2112616 w 2983474"/>
              <a:gd name="connsiteY44" fmla="*/ 2509157 h 3832104"/>
              <a:gd name="connsiteX45" fmla="*/ 2090845 w 2983474"/>
              <a:gd name="connsiteY45" fmla="*/ 2541814 h 3832104"/>
              <a:gd name="connsiteX46" fmla="*/ 2074516 w 2983474"/>
              <a:gd name="connsiteY46" fmla="*/ 2563585 h 3832104"/>
              <a:gd name="connsiteX47" fmla="*/ 2052745 w 2983474"/>
              <a:gd name="connsiteY47" fmla="*/ 2607128 h 3832104"/>
              <a:gd name="connsiteX48" fmla="*/ 2030974 w 2983474"/>
              <a:gd name="connsiteY48" fmla="*/ 2639785 h 3832104"/>
              <a:gd name="connsiteX49" fmla="*/ 2014645 w 2983474"/>
              <a:gd name="connsiteY49" fmla="*/ 2672443 h 3832104"/>
              <a:gd name="connsiteX50" fmla="*/ 1960216 w 2983474"/>
              <a:gd name="connsiteY50" fmla="*/ 2759528 h 3832104"/>
              <a:gd name="connsiteX51" fmla="*/ 1943888 w 2983474"/>
              <a:gd name="connsiteY51" fmla="*/ 2786743 h 3832104"/>
              <a:gd name="connsiteX52" fmla="*/ 1922116 w 2983474"/>
              <a:gd name="connsiteY52" fmla="*/ 2813957 h 3832104"/>
              <a:gd name="connsiteX53" fmla="*/ 1905788 w 2983474"/>
              <a:gd name="connsiteY53" fmla="*/ 2857500 h 3832104"/>
              <a:gd name="connsiteX54" fmla="*/ 1889459 w 2983474"/>
              <a:gd name="connsiteY54" fmla="*/ 2873828 h 3832104"/>
              <a:gd name="connsiteX55" fmla="*/ 1873131 w 2983474"/>
              <a:gd name="connsiteY55" fmla="*/ 2901043 h 3832104"/>
              <a:gd name="connsiteX56" fmla="*/ 1845916 w 2983474"/>
              <a:gd name="connsiteY56" fmla="*/ 2950028 h 3832104"/>
              <a:gd name="connsiteX57" fmla="*/ 1835031 w 2983474"/>
              <a:gd name="connsiteY57" fmla="*/ 2971800 h 3832104"/>
              <a:gd name="connsiteX58" fmla="*/ 1818702 w 2983474"/>
              <a:gd name="connsiteY58" fmla="*/ 3015343 h 3832104"/>
              <a:gd name="connsiteX59" fmla="*/ 1786045 w 2983474"/>
              <a:gd name="connsiteY59" fmla="*/ 3058885 h 3832104"/>
              <a:gd name="connsiteX60" fmla="*/ 1758831 w 2983474"/>
              <a:gd name="connsiteY60" fmla="*/ 3107871 h 3832104"/>
              <a:gd name="connsiteX61" fmla="*/ 1747945 w 2983474"/>
              <a:gd name="connsiteY61" fmla="*/ 3140528 h 3832104"/>
              <a:gd name="connsiteX62" fmla="*/ 1726174 w 2983474"/>
              <a:gd name="connsiteY62" fmla="*/ 3151414 h 3832104"/>
              <a:gd name="connsiteX63" fmla="*/ 1682631 w 2983474"/>
              <a:gd name="connsiteY63" fmla="*/ 3238500 h 3832104"/>
              <a:gd name="connsiteX64" fmla="*/ 1671745 w 2983474"/>
              <a:gd name="connsiteY64" fmla="*/ 3260271 h 3832104"/>
              <a:gd name="connsiteX65" fmla="*/ 1519345 w 2983474"/>
              <a:gd name="connsiteY65" fmla="*/ 3439885 h 3832104"/>
              <a:gd name="connsiteX66" fmla="*/ 1486688 w 2983474"/>
              <a:gd name="connsiteY66" fmla="*/ 3472543 h 3832104"/>
              <a:gd name="connsiteX67" fmla="*/ 1464916 w 2983474"/>
              <a:gd name="connsiteY67" fmla="*/ 3477985 h 3832104"/>
              <a:gd name="connsiteX68" fmla="*/ 1443145 w 2983474"/>
              <a:gd name="connsiteY68" fmla="*/ 3494314 h 3832104"/>
              <a:gd name="connsiteX69" fmla="*/ 1394159 w 2983474"/>
              <a:gd name="connsiteY69" fmla="*/ 3505200 h 3832104"/>
              <a:gd name="connsiteX70" fmla="*/ 1334288 w 2983474"/>
              <a:gd name="connsiteY70" fmla="*/ 3532414 h 3832104"/>
              <a:gd name="connsiteX71" fmla="*/ 1312516 w 2983474"/>
              <a:gd name="connsiteY71" fmla="*/ 3548743 h 3832104"/>
              <a:gd name="connsiteX72" fmla="*/ 1225431 w 2983474"/>
              <a:gd name="connsiteY72" fmla="*/ 3586843 h 3832104"/>
              <a:gd name="connsiteX73" fmla="*/ 1203659 w 2983474"/>
              <a:gd name="connsiteY73" fmla="*/ 3597728 h 3832104"/>
              <a:gd name="connsiteX74" fmla="*/ 1187331 w 2983474"/>
              <a:gd name="connsiteY74" fmla="*/ 3603171 h 3832104"/>
              <a:gd name="connsiteX75" fmla="*/ 1171002 w 2983474"/>
              <a:gd name="connsiteY75" fmla="*/ 3614057 h 3832104"/>
              <a:gd name="connsiteX76" fmla="*/ 1127459 w 2983474"/>
              <a:gd name="connsiteY76" fmla="*/ 3630385 h 3832104"/>
              <a:gd name="connsiteX77" fmla="*/ 1105688 w 2983474"/>
              <a:gd name="connsiteY77" fmla="*/ 3641271 h 3832104"/>
              <a:gd name="connsiteX78" fmla="*/ 1067588 w 2983474"/>
              <a:gd name="connsiteY78" fmla="*/ 3657600 h 3832104"/>
              <a:gd name="connsiteX79" fmla="*/ 1040374 w 2983474"/>
              <a:gd name="connsiteY79" fmla="*/ 3673928 h 3832104"/>
              <a:gd name="connsiteX80" fmla="*/ 985945 w 2983474"/>
              <a:gd name="connsiteY80" fmla="*/ 3690257 h 3832104"/>
              <a:gd name="connsiteX81" fmla="*/ 969616 w 2983474"/>
              <a:gd name="connsiteY81" fmla="*/ 3695700 h 3832104"/>
              <a:gd name="connsiteX82" fmla="*/ 893416 w 2983474"/>
              <a:gd name="connsiteY82" fmla="*/ 3722914 h 3832104"/>
              <a:gd name="connsiteX83" fmla="*/ 528745 w 2983474"/>
              <a:gd name="connsiteY83" fmla="*/ 3815443 h 3832104"/>
              <a:gd name="connsiteX84" fmla="*/ 512416 w 2983474"/>
              <a:gd name="connsiteY84" fmla="*/ 3826328 h 3832104"/>
              <a:gd name="connsiteX85" fmla="*/ 409002 w 2983474"/>
              <a:gd name="connsiteY85" fmla="*/ 3712028 h 3832104"/>
              <a:gd name="connsiteX86" fmla="*/ 354574 w 2983474"/>
              <a:gd name="connsiteY86" fmla="*/ 3554185 h 3832104"/>
              <a:gd name="connsiteX87" fmla="*/ 294702 w 2983474"/>
              <a:gd name="connsiteY87" fmla="*/ 3271157 h 3832104"/>
              <a:gd name="connsiteX88" fmla="*/ 272931 w 2983474"/>
              <a:gd name="connsiteY88" fmla="*/ 3102428 h 3832104"/>
              <a:gd name="connsiteX89" fmla="*/ 245716 w 2983474"/>
              <a:gd name="connsiteY89" fmla="*/ 2950028 h 3832104"/>
              <a:gd name="connsiteX90" fmla="*/ 213059 w 2983474"/>
              <a:gd name="connsiteY90" fmla="*/ 2661557 h 3832104"/>
              <a:gd name="connsiteX91" fmla="*/ 202174 w 2983474"/>
              <a:gd name="connsiteY91" fmla="*/ 2378528 h 3832104"/>
              <a:gd name="connsiteX92" fmla="*/ 185845 w 2983474"/>
              <a:gd name="connsiteY92" fmla="*/ 2258785 h 3832104"/>
              <a:gd name="connsiteX93" fmla="*/ 180402 w 2983474"/>
              <a:gd name="connsiteY93" fmla="*/ 2144485 h 3832104"/>
              <a:gd name="connsiteX94" fmla="*/ 125974 w 2983474"/>
              <a:gd name="connsiteY94" fmla="*/ 2013857 h 3832104"/>
              <a:gd name="connsiteX95" fmla="*/ 82431 w 2983474"/>
              <a:gd name="connsiteY95" fmla="*/ 1877785 h 3832104"/>
              <a:gd name="connsiteX96" fmla="*/ 44331 w 2983474"/>
              <a:gd name="connsiteY96" fmla="*/ 1725385 h 3832104"/>
              <a:gd name="connsiteX97" fmla="*/ 22559 w 2983474"/>
              <a:gd name="connsiteY97" fmla="*/ 1616528 h 3832104"/>
              <a:gd name="connsiteX98" fmla="*/ 11674 w 2983474"/>
              <a:gd name="connsiteY98" fmla="*/ 1513114 h 3832104"/>
              <a:gd name="connsiteX99" fmla="*/ 788 w 2983474"/>
              <a:gd name="connsiteY99" fmla="*/ 1213757 h 3832104"/>
              <a:gd name="connsiteX100" fmla="*/ 28002 w 2983474"/>
              <a:gd name="connsiteY100" fmla="*/ 685800 h 3832104"/>
              <a:gd name="connsiteX101" fmla="*/ 49774 w 2983474"/>
              <a:gd name="connsiteY101" fmla="*/ 593271 h 3832104"/>
              <a:gd name="connsiteX102" fmla="*/ 142302 w 2983474"/>
              <a:gd name="connsiteY102" fmla="*/ 391885 h 3832104"/>
              <a:gd name="connsiteX103" fmla="*/ 207616 w 2983474"/>
              <a:gd name="connsiteY103" fmla="*/ 299357 h 3832104"/>
              <a:gd name="connsiteX104" fmla="*/ 332802 w 2983474"/>
              <a:gd name="connsiteY104" fmla="*/ 152400 h 3832104"/>
              <a:gd name="connsiteX105" fmla="*/ 474316 w 2983474"/>
              <a:gd name="connsiteY105" fmla="*/ 48985 h 3832104"/>
              <a:gd name="connsiteX106" fmla="*/ 496088 w 2983474"/>
              <a:gd name="connsiteY106" fmla="*/ 27214 h 3832104"/>
              <a:gd name="connsiteX107" fmla="*/ 534188 w 2983474"/>
              <a:gd name="connsiteY107" fmla="*/ 21771 h 3832104"/>
              <a:gd name="connsiteX108" fmla="*/ 702916 w 2983474"/>
              <a:gd name="connsiteY108" fmla="*/ 0 h 3832104"/>
              <a:gd name="connsiteX109" fmla="*/ 1268974 w 2983474"/>
              <a:gd name="connsiteY109" fmla="*/ 16328 h 3832104"/>
              <a:gd name="connsiteX110" fmla="*/ 1356059 w 2983474"/>
              <a:gd name="connsiteY110" fmla="*/ 32657 h 3832104"/>
              <a:gd name="connsiteX111" fmla="*/ 1628202 w 2983474"/>
              <a:gd name="connsiteY111" fmla="*/ 103414 h 3832104"/>
              <a:gd name="connsiteX112" fmla="*/ 1802374 w 2983474"/>
              <a:gd name="connsiteY112" fmla="*/ 146957 h 3832104"/>
              <a:gd name="connsiteX113" fmla="*/ 1943888 w 2983474"/>
              <a:gd name="connsiteY113" fmla="*/ 179614 h 3832104"/>
              <a:gd name="connsiteX114" fmla="*/ 2047302 w 2983474"/>
              <a:gd name="connsiteY114" fmla="*/ 190500 h 3832104"/>
              <a:gd name="connsiteX115" fmla="*/ 2112616 w 2983474"/>
              <a:gd name="connsiteY115" fmla="*/ 201385 h 3832104"/>
              <a:gd name="connsiteX116" fmla="*/ 2210588 w 2983474"/>
              <a:gd name="connsiteY116" fmla="*/ 212271 h 3832104"/>
              <a:gd name="connsiteX117" fmla="*/ 2548045 w 2983474"/>
              <a:gd name="connsiteY117" fmla="*/ 223157 h 3832104"/>
              <a:gd name="connsiteX118" fmla="*/ 2597031 w 2983474"/>
              <a:gd name="connsiteY118" fmla="*/ 228600 h 3832104"/>
              <a:gd name="connsiteX119" fmla="*/ 2673231 w 2983474"/>
              <a:gd name="connsiteY119" fmla="*/ 234043 h 3832104"/>
              <a:gd name="connsiteX120" fmla="*/ 2705888 w 2983474"/>
              <a:gd name="connsiteY120" fmla="*/ 250371 h 3832104"/>
              <a:gd name="connsiteX121" fmla="*/ 2738545 w 2983474"/>
              <a:gd name="connsiteY121" fmla="*/ 261257 h 3832104"/>
              <a:gd name="connsiteX122" fmla="*/ 2771202 w 2983474"/>
              <a:gd name="connsiteY122" fmla="*/ 283028 h 3832104"/>
              <a:gd name="connsiteX123" fmla="*/ 2792974 w 2983474"/>
              <a:gd name="connsiteY123" fmla="*/ 304800 h 3832104"/>
              <a:gd name="connsiteX124" fmla="*/ 2863731 w 2983474"/>
              <a:gd name="connsiteY124" fmla="*/ 337457 h 3832104"/>
              <a:gd name="connsiteX125" fmla="*/ 2885502 w 2983474"/>
              <a:gd name="connsiteY125" fmla="*/ 353785 h 3832104"/>
              <a:gd name="connsiteX126" fmla="*/ 2901831 w 2983474"/>
              <a:gd name="connsiteY126" fmla="*/ 364671 h 3832104"/>
              <a:gd name="connsiteX127" fmla="*/ 2983474 w 2983474"/>
              <a:gd name="connsiteY127" fmla="*/ 386443 h 383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983474" h="3832104">
                <a:moveTo>
                  <a:pt x="2983474" y="386443"/>
                </a:moveTo>
                <a:lnTo>
                  <a:pt x="2983474" y="386443"/>
                </a:lnTo>
                <a:cubicBezTo>
                  <a:pt x="2947188" y="388257"/>
                  <a:pt x="2910832" y="388988"/>
                  <a:pt x="2874616" y="391885"/>
                </a:cubicBezTo>
                <a:cubicBezTo>
                  <a:pt x="2845113" y="394245"/>
                  <a:pt x="2854109" y="397012"/>
                  <a:pt x="2831074" y="402771"/>
                </a:cubicBezTo>
                <a:cubicBezTo>
                  <a:pt x="2822099" y="405015"/>
                  <a:pt x="2812931" y="406400"/>
                  <a:pt x="2803859" y="408214"/>
                </a:cubicBezTo>
                <a:cubicBezTo>
                  <a:pt x="2779653" y="444526"/>
                  <a:pt x="2810044" y="407967"/>
                  <a:pt x="2743988" y="429985"/>
                </a:cubicBezTo>
                <a:cubicBezTo>
                  <a:pt x="2731576" y="434122"/>
                  <a:pt x="2723210" y="446274"/>
                  <a:pt x="2711331" y="451757"/>
                </a:cubicBezTo>
                <a:cubicBezTo>
                  <a:pt x="2699339" y="457292"/>
                  <a:pt x="2685931" y="459014"/>
                  <a:pt x="2673231" y="462643"/>
                </a:cubicBezTo>
                <a:cubicBezTo>
                  <a:pt x="2662345" y="469900"/>
                  <a:pt x="2652276" y="478563"/>
                  <a:pt x="2640574" y="484414"/>
                </a:cubicBezTo>
                <a:cubicBezTo>
                  <a:pt x="2633883" y="487759"/>
                  <a:pt x="2625026" y="485708"/>
                  <a:pt x="2618802" y="489857"/>
                </a:cubicBezTo>
                <a:cubicBezTo>
                  <a:pt x="2613359" y="493485"/>
                  <a:pt x="2612839" y="501877"/>
                  <a:pt x="2607916" y="506185"/>
                </a:cubicBezTo>
                <a:cubicBezTo>
                  <a:pt x="2598070" y="514800"/>
                  <a:pt x="2586145" y="520700"/>
                  <a:pt x="2575259" y="527957"/>
                </a:cubicBezTo>
                <a:lnTo>
                  <a:pt x="2526274" y="609600"/>
                </a:lnTo>
                <a:lnTo>
                  <a:pt x="2509945" y="636814"/>
                </a:lnTo>
                <a:cubicBezTo>
                  <a:pt x="2494344" y="714816"/>
                  <a:pt x="2516153" y="618187"/>
                  <a:pt x="2493616" y="685800"/>
                </a:cubicBezTo>
                <a:cubicBezTo>
                  <a:pt x="2489512" y="698113"/>
                  <a:pt x="2484138" y="741966"/>
                  <a:pt x="2482731" y="751114"/>
                </a:cubicBezTo>
                <a:cubicBezTo>
                  <a:pt x="2473085" y="813814"/>
                  <a:pt x="2480378" y="752868"/>
                  <a:pt x="2471845" y="838200"/>
                </a:cubicBezTo>
                <a:cubicBezTo>
                  <a:pt x="2470031" y="954314"/>
                  <a:pt x="2465285" y="1070420"/>
                  <a:pt x="2466402" y="1186543"/>
                </a:cubicBezTo>
                <a:cubicBezTo>
                  <a:pt x="2467101" y="1259202"/>
                  <a:pt x="2471254" y="1331846"/>
                  <a:pt x="2477288" y="1404257"/>
                </a:cubicBezTo>
                <a:cubicBezTo>
                  <a:pt x="2478530" y="1419166"/>
                  <a:pt x="2488174" y="1447800"/>
                  <a:pt x="2488174" y="1447800"/>
                </a:cubicBezTo>
                <a:cubicBezTo>
                  <a:pt x="2486360" y="1500414"/>
                  <a:pt x="2486015" y="1553100"/>
                  <a:pt x="2482731" y="1605643"/>
                </a:cubicBezTo>
                <a:cubicBezTo>
                  <a:pt x="2482373" y="1611369"/>
                  <a:pt x="2478231" y="1616312"/>
                  <a:pt x="2477288" y="1621971"/>
                </a:cubicBezTo>
                <a:cubicBezTo>
                  <a:pt x="2474587" y="1638177"/>
                  <a:pt x="2474168" y="1654693"/>
                  <a:pt x="2471845" y="1670957"/>
                </a:cubicBezTo>
                <a:cubicBezTo>
                  <a:pt x="2470432" y="1680844"/>
                  <a:pt x="2464200" y="1709139"/>
                  <a:pt x="2460959" y="1719943"/>
                </a:cubicBezTo>
                <a:cubicBezTo>
                  <a:pt x="2457662" y="1730934"/>
                  <a:pt x="2453093" y="1741530"/>
                  <a:pt x="2450074" y="1752600"/>
                </a:cubicBezTo>
                <a:cubicBezTo>
                  <a:pt x="2445695" y="1768657"/>
                  <a:pt x="2442301" y="1796908"/>
                  <a:pt x="2439188" y="1812471"/>
                </a:cubicBezTo>
                <a:cubicBezTo>
                  <a:pt x="2437721" y="1819806"/>
                  <a:pt x="2435368" y="1826940"/>
                  <a:pt x="2433745" y="1834243"/>
                </a:cubicBezTo>
                <a:cubicBezTo>
                  <a:pt x="2431738" y="1843274"/>
                  <a:pt x="2430686" y="1852518"/>
                  <a:pt x="2428302" y="1861457"/>
                </a:cubicBezTo>
                <a:cubicBezTo>
                  <a:pt x="2423422" y="1879759"/>
                  <a:pt x="2416854" y="1897583"/>
                  <a:pt x="2411974" y="1915885"/>
                </a:cubicBezTo>
                <a:cubicBezTo>
                  <a:pt x="2409590" y="1924824"/>
                  <a:pt x="2408775" y="1934125"/>
                  <a:pt x="2406531" y="1943100"/>
                </a:cubicBezTo>
                <a:cubicBezTo>
                  <a:pt x="2405140" y="1948666"/>
                  <a:pt x="2403148" y="1954073"/>
                  <a:pt x="2401088" y="1959428"/>
                </a:cubicBezTo>
                <a:cubicBezTo>
                  <a:pt x="2394073" y="1977666"/>
                  <a:pt x="2384830" y="1995110"/>
                  <a:pt x="2379316" y="2013857"/>
                </a:cubicBezTo>
                <a:cubicBezTo>
                  <a:pt x="2370245" y="2044700"/>
                  <a:pt x="2358407" y="2074860"/>
                  <a:pt x="2352102" y="2106385"/>
                </a:cubicBezTo>
                <a:cubicBezTo>
                  <a:pt x="2350288" y="2115457"/>
                  <a:pt x="2350536" y="2125200"/>
                  <a:pt x="2346659" y="2133600"/>
                </a:cubicBezTo>
                <a:cubicBezTo>
                  <a:pt x="2329866" y="2169986"/>
                  <a:pt x="2322038" y="2174550"/>
                  <a:pt x="2297674" y="2198914"/>
                </a:cubicBezTo>
                <a:cubicBezTo>
                  <a:pt x="2292476" y="2211907"/>
                  <a:pt x="2286772" y="2231587"/>
                  <a:pt x="2275902" y="2242457"/>
                </a:cubicBezTo>
                <a:cubicBezTo>
                  <a:pt x="2269488" y="2248871"/>
                  <a:pt x="2261388" y="2253342"/>
                  <a:pt x="2254131" y="2258785"/>
                </a:cubicBezTo>
                <a:cubicBezTo>
                  <a:pt x="2250502" y="2267857"/>
                  <a:pt x="2247990" y="2277459"/>
                  <a:pt x="2243245" y="2286000"/>
                </a:cubicBezTo>
                <a:cubicBezTo>
                  <a:pt x="2234519" y="2301706"/>
                  <a:pt x="2222960" y="2311727"/>
                  <a:pt x="2210588" y="2324100"/>
                </a:cubicBezTo>
                <a:cubicBezTo>
                  <a:pt x="2200111" y="2376483"/>
                  <a:pt x="2213887" y="2327956"/>
                  <a:pt x="2188816" y="2373085"/>
                </a:cubicBezTo>
                <a:cubicBezTo>
                  <a:pt x="2184071" y="2381626"/>
                  <a:pt x="2182676" y="2391759"/>
                  <a:pt x="2177931" y="2400300"/>
                </a:cubicBezTo>
                <a:cubicBezTo>
                  <a:pt x="2173526" y="2408230"/>
                  <a:pt x="2166472" y="2414418"/>
                  <a:pt x="2161602" y="2422071"/>
                </a:cubicBezTo>
                <a:cubicBezTo>
                  <a:pt x="2153749" y="2434411"/>
                  <a:pt x="2147684" y="2447831"/>
                  <a:pt x="2139831" y="2460171"/>
                </a:cubicBezTo>
                <a:cubicBezTo>
                  <a:pt x="2134961" y="2467824"/>
                  <a:pt x="2127908" y="2474013"/>
                  <a:pt x="2123502" y="2481943"/>
                </a:cubicBezTo>
                <a:cubicBezTo>
                  <a:pt x="2118757" y="2490484"/>
                  <a:pt x="2117294" y="2500580"/>
                  <a:pt x="2112616" y="2509157"/>
                </a:cubicBezTo>
                <a:cubicBezTo>
                  <a:pt x="2106351" y="2520642"/>
                  <a:pt x="2098695" y="2531348"/>
                  <a:pt x="2090845" y="2541814"/>
                </a:cubicBezTo>
                <a:cubicBezTo>
                  <a:pt x="2085402" y="2549071"/>
                  <a:pt x="2079087" y="2555749"/>
                  <a:pt x="2074516" y="2563585"/>
                </a:cubicBezTo>
                <a:cubicBezTo>
                  <a:pt x="2066339" y="2577602"/>
                  <a:pt x="2060796" y="2593039"/>
                  <a:pt x="2052745" y="2607128"/>
                </a:cubicBezTo>
                <a:cubicBezTo>
                  <a:pt x="2046254" y="2618487"/>
                  <a:pt x="2037566" y="2628484"/>
                  <a:pt x="2030974" y="2639785"/>
                </a:cubicBezTo>
                <a:cubicBezTo>
                  <a:pt x="2024841" y="2650298"/>
                  <a:pt x="2020837" y="2661965"/>
                  <a:pt x="2014645" y="2672443"/>
                </a:cubicBezTo>
                <a:cubicBezTo>
                  <a:pt x="1997230" y="2701914"/>
                  <a:pt x="1978234" y="2730422"/>
                  <a:pt x="1960216" y="2759528"/>
                </a:cubicBezTo>
                <a:cubicBezTo>
                  <a:pt x="1954648" y="2768523"/>
                  <a:pt x="1950497" y="2778482"/>
                  <a:pt x="1943888" y="2786743"/>
                </a:cubicBezTo>
                <a:cubicBezTo>
                  <a:pt x="1936631" y="2795814"/>
                  <a:pt x="1928560" y="2804291"/>
                  <a:pt x="1922116" y="2813957"/>
                </a:cubicBezTo>
                <a:cubicBezTo>
                  <a:pt x="1864006" y="2901121"/>
                  <a:pt x="1953656" y="2773733"/>
                  <a:pt x="1905788" y="2857500"/>
                </a:cubicBezTo>
                <a:cubicBezTo>
                  <a:pt x="1901969" y="2864183"/>
                  <a:pt x="1894077" y="2867670"/>
                  <a:pt x="1889459" y="2873828"/>
                </a:cubicBezTo>
                <a:cubicBezTo>
                  <a:pt x="1883112" y="2882291"/>
                  <a:pt x="1877509" y="2891412"/>
                  <a:pt x="1873131" y="2901043"/>
                </a:cubicBezTo>
                <a:cubicBezTo>
                  <a:pt x="1850933" y="2949880"/>
                  <a:pt x="1876314" y="2919631"/>
                  <a:pt x="1845916" y="2950028"/>
                </a:cubicBezTo>
                <a:cubicBezTo>
                  <a:pt x="1842288" y="2957285"/>
                  <a:pt x="1838152" y="2964310"/>
                  <a:pt x="1835031" y="2971800"/>
                </a:cubicBezTo>
                <a:cubicBezTo>
                  <a:pt x="1829069" y="2986109"/>
                  <a:pt x="1826302" y="3001832"/>
                  <a:pt x="1818702" y="3015343"/>
                </a:cubicBezTo>
                <a:cubicBezTo>
                  <a:pt x="1809807" y="3031156"/>
                  <a:pt x="1795901" y="3043653"/>
                  <a:pt x="1786045" y="3058885"/>
                </a:cubicBezTo>
                <a:cubicBezTo>
                  <a:pt x="1775897" y="3074568"/>
                  <a:pt x="1766730" y="3090944"/>
                  <a:pt x="1758831" y="3107871"/>
                </a:cubicBezTo>
                <a:cubicBezTo>
                  <a:pt x="1753979" y="3118269"/>
                  <a:pt x="1754830" y="3131348"/>
                  <a:pt x="1747945" y="3140528"/>
                </a:cubicBezTo>
                <a:cubicBezTo>
                  <a:pt x="1743077" y="3147019"/>
                  <a:pt x="1733431" y="3147785"/>
                  <a:pt x="1726174" y="3151414"/>
                </a:cubicBezTo>
                <a:cubicBezTo>
                  <a:pt x="1689803" y="3242339"/>
                  <a:pt x="1721762" y="3173282"/>
                  <a:pt x="1682631" y="3238500"/>
                </a:cubicBezTo>
                <a:cubicBezTo>
                  <a:pt x="1678457" y="3245457"/>
                  <a:pt x="1676855" y="3253969"/>
                  <a:pt x="1671745" y="3260271"/>
                </a:cubicBezTo>
                <a:cubicBezTo>
                  <a:pt x="1622293" y="3321261"/>
                  <a:pt x="1566456" y="3377070"/>
                  <a:pt x="1519345" y="3439885"/>
                </a:cubicBezTo>
                <a:cubicBezTo>
                  <a:pt x="1507807" y="3455270"/>
                  <a:pt x="1504279" y="3465004"/>
                  <a:pt x="1486688" y="3472543"/>
                </a:cubicBezTo>
                <a:cubicBezTo>
                  <a:pt x="1479812" y="3475490"/>
                  <a:pt x="1472173" y="3476171"/>
                  <a:pt x="1464916" y="3477985"/>
                </a:cubicBezTo>
                <a:cubicBezTo>
                  <a:pt x="1457659" y="3483428"/>
                  <a:pt x="1451259" y="3490257"/>
                  <a:pt x="1443145" y="3494314"/>
                </a:cubicBezTo>
                <a:cubicBezTo>
                  <a:pt x="1438020" y="3496877"/>
                  <a:pt x="1397022" y="3504627"/>
                  <a:pt x="1394159" y="3505200"/>
                </a:cubicBezTo>
                <a:cubicBezTo>
                  <a:pt x="1291490" y="3566800"/>
                  <a:pt x="1448152" y="3475481"/>
                  <a:pt x="1334288" y="3532414"/>
                </a:cubicBezTo>
                <a:cubicBezTo>
                  <a:pt x="1326174" y="3536471"/>
                  <a:pt x="1320520" y="3544474"/>
                  <a:pt x="1312516" y="3548743"/>
                </a:cubicBezTo>
                <a:cubicBezTo>
                  <a:pt x="1251368" y="3581355"/>
                  <a:pt x="1269604" y="3567211"/>
                  <a:pt x="1225431" y="3586843"/>
                </a:cubicBezTo>
                <a:cubicBezTo>
                  <a:pt x="1218016" y="3590138"/>
                  <a:pt x="1211117" y="3594532"/>
                  <a:pt x="1203659" y="3597728"/>
                </a:cubicBezTo>
                <a:cubicBezTo>
                  <a:pt x="1198386" y="3599988"/>
                  <a:pt x="1192462" y="3600605"/>
                  <a:pt x="1187331" y="3603171"/>
                </a:cubicBezTo>
                <a:cubicBezTo>
                  <a:pt x="1181480" y="3606097"/>
                  <a:pt x="1176853" y="3611131"/>
                  <a:pt x="1171002" y="3614057"/>
                </a:cubicBezTo>
                <a:cubicBezTo>
                  <a:pt x="1125872" y="3636623"/>
                  <a:pt x="1160450" y="3616247"/>
                  <a:pt x="1127459" y="3630385"/>
                </a:cubicBezTo>
                <a:cubicBezTo>
                  <a:pt x="1120001" y="3633581"/>
                  <a:pt x="1113074" y="3637913"/>
                  <a:pt x="1105688" y="3641271"/>
                </a:cubicBezTo>
                <a:cubicBezTo>
                  <a:pt x="1093109" y="3646989"/>
                  <a:pt x="1079947" y="3651421"/>
                  <a:pt x="1067588" y="3657600"/>
                </a:cubicBezTo>
                <a:cubicBezTo>
                  <a:pt x="1058126" y="3662331"/>
                  <a:pt x="1050196" y="3669999"/>
                  <a:pt x="1040374" y="3673928"/>
                </a:cubicBezTo>
                <a:cubicBezTo>
                  <a:pt x="1022787" y="3680963"/>
                  <a:pt x="1004049" y="3684686"/>
                  <a:pt x="985945" y="3690257"/>
                </a:cubicBezTo>
                <a:cubicBezTo>
                  <a:pt x="980461" y="3691944"/>
                  <a:pt x="975059" y="3693886"/>
                  <a:pt x="969616" y="3695700"/>
                </a:cubicBezTo>
                <a:cubicBezTo>
                  <a:pt x="923108" y="3730581"/>
                  <a:pt x="977005" y="3695051"/>
                  <a:pt x="893416" y="3722914"/>
                </a:cubicBezTo>
                <a:cubicBezTo>
                  <a:pt x="665318" y="3798948"/>
                  <a:pt x="786504" y="3766678"/>
                  <a:pt x="528745" y="3815443"/>
                </a:cubicBezTo>
                <a:cubicBezTo>
                  <a:pt x="523302" y="3819071"/>
                  <a:pt x="518267" y="3823403"/>
                  <a:pt x="512416" y="3826328"/>
                </a:cubicBezTo>
                <a:cubicBezTo>
                  <a:pt x="454879" y="3855096"/>
                  <a:pt x="451184" y="3770028"/>
                  <a:pt x="409002" y="3712028"/>
                </a:cubicBezTo>
                <a:cubicBezTo>
                  <a:pt x="390859" y="3659414"/>
                  <a:pt x="370658" y="3607465"/>
                  <a:pt x="354574" y="3554185"/>
                </a:cubicBezTo>
                <a:cubicBezTo>
                  <a:pt x="327971" y="3466063"/>
                  <a:pt x="308454" y="3361311"/>
                  <a:pt x="294702" y="3271157"/>
                </a:cubicBezTo>
                <a:cubicBezTo>
                  <a:pt x="286150" y="3215096"/>
                  <a:pt x="281483" y="3158489"/>
                  <a:pt x="272931" y="3102428"/>
                </a:cubicBezTo>
                <a:cubicBezTo>
                  <a:pt x="265149" y="3051414"/>
                  <a:pt x="252660" y="3001162"/>
                  <a:pt x="245716" y="2950028"/>
                </a:cubicBezTo>
                <a:cubicBezTo>
                  <a:pt x="232694" y="2854137"/>
                  <a:pt x="213059" y="2661557"/>
                  <a:pt x="213059" y="2661557"/>
                </a:cubicBezTo>
                <a:cubicBezTo>
                  <a:pt x="212627" y="2649033"/>
                  <a:pt x="204785" y="2407898"/>
                  <a:pt x="202174" y="2378528"/>
                </a:cubicBezTo>
                <a:cubicBezTo>
                  <a:pt x="198607" y="2338402"/>
                  <a:pt x="191288" y="2298699"/>
                  <a:pt x="185845" y="2258785"/>
                </a:cubicBezTo>
                <a:cubicBezTo>
                  <a:pt x="184031" y="2220685"/>
                  <a:pt x="189459" y="2181537"/>
                  <a:pt x="180402" y="2144485"/>
                </a:cubicBezTo>
                <a:cubicBezTo>
                  <a:pt x="169201" y="2098663"/>
                  <a:pt x="142239" y="2058135"/>
                  <a:pt x="125974" y="2013857"/>
                </a:cubicBezTo>
                <a:cubicBezTo>
                  <a:pt x="109553" y="1969155"/>
                  <a:pt x="96116" y="1923400"/>
                  <a:pt x="82431" y="1877785"/>
                </a:cubicBezTo>
                <a:cubicBezTo>
                  <a:pt x="70140" y="1836817"/>
                  <a:pt x="53483" y="1768530"/>
                  <a:pt x="44331" y="1725385"/>
                </a:cubicBezTo>
                <a:cubicBezTo>
                  <a:pt x="36652" y="1689186"/>
                  <a:pt x="28186" y="1653102"/>
                  <a:pt x="22559" y="1616528"/>
                </a:cubicBezTo>
                <a:cubicBezTo>
                  <a:pt x="17288" y="1582269"/>
                  <a:pt x="15302" y="1547585"/>
                  <a:pt x="11674" y="1513114"/>
                </a:cubicBezTo>
                <a:cubicBezTo>
                  <a:pt x="8883" y="1448933"/>
                  <a:pt x="338" y="1264137"/>
                  <a:pt x="788" y="1213757"/>
                </a:cubicBezTo>
                <a:cubicBezTo>
                  <a:pt x="3159" y="948170"/>
                  <a:pt x="-11551" y="877916"/>
                  <a:pt x="28002" y="685800"/>
                </a:cubicBezTo>
                <a:cubicBezTo>
                  <a:pt x="34391" y="654766"/>
                  <a:pt x="39307" y="623177"/>
                  <a:pt x="49774" y="593271"/>
                </a:cubicBezTo>
                <a:cubicBezTo>
                  <a:pt x="52170" y="586426"/>
                  <a:pt x="123393" y="418673"/>
                  <a:pt x="142302" y="391885"/>
                </a:cubicBezTo>
                <a:cubicBezTo>
                  <a:pt x="164073" y="361042"/>
                  <a:pt x="184964" y="329559"/>
                  <a:pt x="207616" y="299357"/>
                </a:cubicBezTo>
                <a:cubicBezTo>
                  <a:pt x="252947" y="238915"/>
                  <a:pt x="281119" y="199385"/>
                  <a:pt x="332802" y="152400"/>
                </a:cubicBezTo>
                <a:cubicBezTo>
                  <a:pt x="464564" y="32615"/>
                  <a:pt x="352662" y="132621"/>
                  <a:pt x="474316" y="48985"/>
                </a:cubicBezTo>
                <a:cubicBezTo>
                  <a:pt x="482773" y="43171"/>
                  <a:pt x="486745" y="31461"/>
                  <a:pt x="496088" y="27214"/>
                </a:cubicBezTo>
                <a:cubicBezTo>
                  <a:pt x="507767" y="21905"/>
                  <a:pt x="521665" y="24554"/>
                  <a:pt x="534188" y="21771"/>
                </a:cubicBezTo>
                <a:cubicBezTo>
                  <a:pt x="656945" y="-5508"/>
                  <a:pt x="524512" y="8920"/>
                  <a:pt x="702916" y="0"/>
                </a:cubicBezTo>
                <a:cubicBezTo>
                  <a:pt x="891602" y="5443"/>
                  <a:pt x="1080445" y="6902"/>
                  <a:pt x="1268974" y="16328"/>
                </a:cubicBezTo>
                <a:cubicBezTo>
                  <a:pt x="1298471" y="17803"/>
                  <a:pt x="1327356" y="25699"/>
                  <a:pt x="1356059" y="32657"/>
                </a:cubicBezTo>
                <a:cubicBezTo>
                  <a:pt x="1447151" y="54740"/>
                  <a:pt x="1537402" y="80160"/>
                  <a:pt x="1628202" y="103414"/>
                </a:cubicBezTo>
                <a:lnTo>
                  <a:pt x="1802374" y="146957"/>
                </a:lnTo>
                <a:cubicBezTo>
                  <a:pt x="1849434" y="158316"/>
                  <a:pt x="1895743" y="174546"/>
                  <a:pt x="1943888" y="179614"/>
                </a:cubicBezTo>
                <a:cubicBezTo>
                  <a:pt x="1978359" y="183243"/>
                  <a:pt x="2012925" y="186064"/>
                  <a:pt x="2047302" y="190500"/>
                </a:cubicBezTo>
                <a:cubicBezTo>
                  <a:pt x="2069192" y="193324"/>
                  <a:pt x="2090814" y="197943"/>
                  <a:pt x="2112616" y="201385"/>
                </a:cubicBezTo>
                <a:cubicBezTo>
                  <a:pt x="2145661" y="206602"/>
                  <a:pt x="2176825" y="210446"/>
                  <a:pt x="2210588" y="212271"/>
                </a:cubicBezTo>
                <a:cubicBezTo>
                  <a:pt x="2294675" y="216816"/>
                  <a:pt x="2474773" y="221122"/>
                  <a:pt x="2548045" y="223157"/>
                </a:cubicBezTo>
                <a:cubicBezTo>
                  <a:pt x="2564374" y="224971"/>
                  <a:pt x="2580664" y="227177"/>
                  <a:pt x="2597031" y="228600"/>
                </a:cubicBezTo>
                <a:cubicBezTo>
                  <a:pt x="2622400" y="230806"/>
                  <a:pt x="2648261" y="229049"/>
                  <a:pt x="2673231" y="234043"/>
                </a:cubicBezTo>
                <a:cubicBezTo>
                  <a:pt x="2685165" y="236430"/>
                  <a:pt x="2694654" y="245690"/>
                  <a:pt x="2705888" y="250371"/>
                </a:cubicBezTo>
                <a:cubicBezTo>
                  <a:pt x="2716480" y="254784"/>
                  <a:pt x="2727659" y="257628"/>
                  <a:pt x="2738545" y="261257"/>
                </a:cubicBezTo>
                <a:cubicBezTo>
                  <a:pt x="2801215" y="323923"/>
                  <a:pt x="2716056" y="243637"/>
                  <a:pt x="2771202" y="283028"/>
                </a:cubicBezTo>
                <a:cubicBezTo>
                  <a:pt x="2779554" y="288994"/>
                  <a:pt x="2784434" y="299107"/>
                  <a:pt x="2792974" y="304800"/>
                </a:cubicBezTo>
                <a:cubicBezTo>
                  <a:pt x="2865134" y="352907"/>
                  <a:pt x="2809480" y="307318"/>
                  <a:pt x="2863731" y="337457"/>
                </a:cubicBezTo>
                <a:cubicBezTo>
                  <a:pt x="2871661" y="341862"/>
                  <a:pt x="2878120" y="348513"/>
                  <a:pt x="2885502" y="353785"/>
                </a:cubicBezTo>
                <a:cubicBezTo>
                  <a:pt x="2890825" y="357587"/>
                  <a:pt x="2896151" y="361425"/>
                  <a:pt x="2901831" y="364671"/>
                </a:cubicBezTo>
                <a:cubicBezTo>
                  <a:pt x="2932585" y="382245"/>
                  <a:pt x="2969867" y="382814"/>
                  <a:pt x="2983474" y="386443"/>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Correlated Magnetics">
            <a:extLst>
              <a:ext uri="{FF2B5EF4-FFF2-40B4-BE49-F238E27FC236}">
                <a16:creationId xmlns:a16="http://schemas.microsoft.com/office/drawing/2014/main" id="{F2BAF1D7-2A29-5E73-4DFA-E289AE6E3F2E}"/>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0159" b="16974"/>
          <a:stretch/>
        </p:blipFill>
        <p:spPr bwMode="auto">
          <a:xfrm>
            <a:off x="1091382" y="2086938"/>
            <a:ext cx="3016078" cy="5647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4454517C-861D-C9D5-177E-1DF004FA7C8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60770" y="4623318"/>
            <a:ext cx="423379" cy="4233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56EC18E-84E1-574D-9E04-791109FFF38A}"/>
              </a:ext>
            </a:extLst>
          </p:cNvPr>
          <p:cNvPicPr>
            <a:picLocks noChangeAspect="1"/>
          </p:cNvPicPr>
          <p:nvPr/>
        </p:nvPicPr>
        <p:blipFill>
          <a:blip r:embed="rId6" cstate="screen">
            <a:extLst>
              <a:ext uri="{28A0092B-C50C-407E-A947-70E740481C1C}">
                <a14:useLocalDpi xmlns:a14="http://schemas.microsoft.com/office/drawing/2010/main"/>
              </a:ext>
            </a:extLst>
          </a:blip>
          <a:srcRect l="27789" t="40806" r="27479" b="13480"/>
          <a:stretch>
            <a:fillRect/>
          </a:stretch>
        </p:blipFill>
        <p:spPr>
          <a:xfrm>
            <a:off x="1723291" y="4635909"/>
            <a:ext cx="2105131" cy="2101762"/>
          </a:xfrm>
          <a:prstGeom prst="rect">
            <a:avLst/>
          </a:prstGeom>
        </p:spPr>
      </p:pic>
    </p:spTree>
    <p:extLst>
      <p:ext uri="{BB962C8B-B14F-4D97-AF65-F5344CB8AC3E}">
        <p14:creationId xmlns:p14="http://schemas.microsoft.com/office/powerpoint/2010/main" val="213266647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theme/theme1.xml><?xml version="1.0" encoding="utf-8"?>
<a:theme xmlns:a="http://schemas.openxmlformats.org/drawingml/2006/main" name="HeadlinesVTI">
  <a:themeElements>
    <a:clrScheme name="AnalogousFromLightSeedLeftStep">
      <a:dk1>
        <a:srgbClr val="000000"/>
      </a:dk1>
      <a:lt1>
        <a:srgbClr val="FFFFFF"/>
      </a:lt1>
      <a:dk2>
        <a:srgbClr val="24393F"/>
      </a:dk2>
      <a:lt2>
        <a:srgbClr val="E8E8E2"/>
      </a:lt2>
      <a:accent1>
        <a:srgbClr val="8885D7"/>
      </a:accent1>
      <a:accent2>
        <a:srgbClr val="6A90CE"/>
      </a:accent2>
      <a:accent3>
        <a:srgbClr val="5AAEC3"/>
      </a:accent3>
      <a:accent4>
        <a:srgbClr val="5DB4A2"/>
      </a:accent4>
      <a:accent5>
        <a:srgbClr val="68B484"/>
      </a:accent5>
      <a:accent6>
        <a:srgbClr val="62B65E"/>
      </a:accent6>
      <a:hlink>
        <a:srgbClr val="848651"/>
      </a:hlink>
      <a:folHlink>
        <a:srgbClr val="7F7F7F"/>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FEF6C0C31D11D48A1857EC62E3F7F83" ma:contentTypeVersion="3" ma:contentTypeDescription="Create a new document." ma:contentTypeScope="" ma:versionID="7f749109e3ac6500c9f64d07a72adef6">
  <xsd:schema xmlns:xsd="http://www.w3.org/2001/XMLSchema" xmlns:xs="http://www.w3.org/2001/XMLSchema" xmlns:p="http://schemas.microsoft.com/office/2006/metadata/properties" xmlns:ns3="203c5e7d-496d-4ca5-8700-b920f80097e5" targetNamespace="http://schemas.microsoft.com/office/2006/metadata/properties" ma:root="true" ma:fieldsID="d778e9a1a79dda15f31366d8beb07f13" ns3:_="">
    <xsd:import namespace="203c5e7d-496d-4ca5-8700-b920f80097e5"/>
    <xsd:element name="properties">
      <xsd:complexType>
        <xsd:sequence>
          <xsd:element name="documentManagement">
            <xsd:complexType>
              <xsd:all>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3c5e7d-496d-4ca5-8700-b920f80097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D655C4-B870-48FE-83C8-9196C0702BC2}">
  <ds:schemaRefs>
    <ds:schemaRef ds:uri="http://schemas.microsoft.com/office/2006/documentManagement/types"/>
    <ds:schemaRef ds:uri="http://purl.org/dc/elements/1.1/"/>
    <ds:schemaRef ds:uri="203c5e7d-496d-4ca5-8700-b920f80097e5"/>
    <ds:schemaRef ds:uri="http://www.w3.org/XML/1998/namespace"/>
    <ds:schemaRef ds:uri="http://purl.org/dc/terms/"/>
    <ds:schemaRef ds:uri="http://schemas.openxmlformats.org/package/2006/metadata/core-properties"/>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6E4C3F11-0275-4C74-9C1F-08EDE171B0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3c5e7d-496d-4ca5-8700-b920f80097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392922-B229-402E-B2CB-712AF0131C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12254</TotalTime>
  <Words>842</Words>
  <Application>Microsoft Office PowerPoint</Application>
  <PresentationFormat>Widescreen</PresentationFormat>
  <Paragraphs>167</Paragraphs>
  <Slides>28</Slides>
  <Notes>2</Notes>
  <HiddenSlides>1</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28</vt:i4>
      </vt:variant>
    </vt:vector>
  </HeadingPairs>
  <TitlesOfParts>
    <vt:vector size="42" baseType="lpstr">
      <vt:lpstr>Aptos</vt:lpstr>
      <vt:lpstr>Aptos Display</vt:lpstr>
      <vt:lpstr>Arial</vt:lpstr>
      <vt:lpstr>Arial Black</vt:lpstr>
      <vt:lpstr>Arial Narrow</vt:lpstr>
      <vt:lpstr>Avenir Next LT Pro</vt:lpstr>
      <vt:lpstr>Calibri</vt:lpstr>
      <vt:lpstr>Calibri Light</vt:lpstr>
      <vt:lpstr>Harlow Solid Italic</vt:lpstr>
      <vt:lpstr>Leelawadee</vt:lpstr>
      <vt:lpstr>Sitka Banner</vt:lpstr>
      <vt:lpstr>HeadlinesVTI</vt:lpstr>
      <vt:lpstr>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Steve is a busy designer; he likes to go fast and he is impatient. He needs to spend his design time efficiently, get to prototype quickly and iterate fast! Sound familiar?</vt:lpstr>
      <vt:lpstr>PowerPoint Presentation</vt:lpstr>
      <vt:lpstr>Steve jumps into design using PolyVision</vt:lpstr>
      <vt:lpstr>Step 1: PMCAD Design</vt:lpstr>
      <vt:lpstr>Simulation Phase </vt:lpstr>
      <vt:lpstr>Make the production tray to hold the magnet</vt:lpstr>
      <vt:lpstr>Armed with a Production Tray and a PMCAD Model, Steve is ready to make his Prototype Magnets</vt:lpstr>
      <vt:lpstr>And now the magic begins…..</vt:lpstr>
      <vt:lpstr>Stop Wasting Time &amp; Money, Prototype multipole magnets in minutes…..</vt:lpstr>
      <vt:lpstr>Step 2: Produce Prototype Magnets</vt:lpstr>
      <vt:lpstr>PowerPoint Presentation</vt:lpstr>
      <vt:lpstr>Printing a functional prototype</vt:lpstr>
      <vt:lpstr>In less than 2 hours……a working prototype!</vt:lpstr>
      <vt:lpstr>2 hours in: Steve is ready for a customer review</vt:lpstr>
      <vt:lpstr>Engagement Review:</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Accelerate the scientific method with agile design of advanced magnetics (10-minute version)</dc:title>
  <dc:creator>Tim Costello</dc:creator>
  <cp:lastModifiedBy>Tim Costello</cp:lastModifiedBy>
  <cp:revision>30</cp:revision>
  <dcterms:created xsi:type="dcterms:W3CDTF">2023-11-28T16:48:59Z</dcterms:created>
  <dcterms:modified xsi:type="dcterms:W3CDTF">2026-10-30T18:10:26Z</dcterms:modified>
  <dc:subject>IEEE Magnetics Society, Honolulu</dc:subject>
  <dc:descript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0x0101001FEF6C0C31D11D48A1857EC62E3F7F83</vt:lpwstr>
  </property>
</Properties>
</file>