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74" r:id="rId5"/>
    <p:sldMasterId id="2147483699" r:id="rId6"/>
  </p:sldMasterIdLst>
  <p:notesMasterIdLst>
    <p:notesMasterId r:id="rId35"/>
  </p:notesMasterIdLst>
  <p:sldIdLst>
    <p:sldId id="256" r:id="rId7"/>
    <p:sldId id="260" r:id="rId8"/>
    <p:sldId id="262" r:id="rId9"/>
    <p:sldId id="275" r:id="rId10"/>
    <p:sldId id="270" r:id="rId11"/>
    <p:sldId id="271" r:id="rId12"/>
    <p:sldId id="265" r:id="rId13"/>
    <p:sldId id="266" r:id="rId14"/>
    <p:sldId id="268" r:id="rId15"/>
    <p:sldId id="267" r:id="rId16"/>
    <p:sldId id="1385" r:id="rId17"/>
    <p:sldId id="1386" r:id="rId18"/>
    <p:sldId id="1387" r:id="rId19"/>
    <p:sldId id="1388" r:id="rId20"/>
    <p:sldId id="1389" r:id="rId21"/>
    <p:sldId id="1390" r:id="rId22"/>
    <p:sldId id="1391" r:id="rId23"/>
    <p:sldId id="1392" r:id="rId24"/>
    <p:sldId id="1393" r:id="rId25"/>
    <p:sldId id="3221" r:id="rId26"/>
    <p:sldId id="1394" r:id="rId27"/>
    <p:sldId id="1395" r:id="rId28"/>
    <p:sldId id="1396" r:id="rId29"/>
    <p:sldId id="1397" r:id="rId30"/>
    <p:sldId id="1398" r:id="rId31"/>
    <p:sldId id="1399" r:id="rId32"/>
    <p:sldId id="3222" r:id="rId40"/>
    <p:sldId id="3223" r:id="rId41"/>
    <p:sldId id="3224" r:id="rId42"/>
    <p:sldId id="3225" r:id="rId43"/>
    <p:sldId id="3226" r:id="rId44"/>
    <p:sldId id="273" r:id="rId33"/>
    <p:sldId id="322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A5C"/>
    <a:srgbClr val="FFFF66"/>
    <a:srgbClr val="EE312F"/>
    <a:srgbClr val="3C808E"/>
    <a:srgbClr val="E8E8E2"/>
    <a:srgbClr val="0079BC"/>
    <a:srgbClr val="000000"/>
    <a:srgbClr val="D2D3CD"/>
    <a:srgbClr val="F7E1E5"/>
    <a:srgbClr val="E6A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94863" autoAdjust="0"/>
  </p:normalViewPr>
  <p:slideViewPr>
    <p:cSldViewPr snapToGrid="0">
      <p:cViewPr varScale="1">
        <p:scale>
          <a:sx n="76" d="100"/>
          <a:sy n="76" d="100"/>
        </p:scale>
        <p:origin x="454"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 Id="rId40" Type="http://schemas.openxmlformats.org/officeDocument/2006/relationships/slide" Target="slides/slide29.xml"/><Relationship Id="rId41" Type="http://schemas.openxmlformats.org/officeDocument/2006/relationships/slide" Target="slides/slide30.xml"/><Relationship Id="rId42" Type="http://schemas.openxmlformats.org/officeDocument/2006/relationships/slide" Target="slides/slide31.xml"/><Relationship Id="rId43" Type="http://schemas.openxmlformats.org/officeDocument/2006/relationships/slide" Target="slides/slide32.xml"/><Relationship Id="rId44"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0A1D9-3398-4CEC-9BD7-924100CAB6D1}" type="datetimeFigureOut">
              <a:rPr lang="en-US" smtClean="0"/>
              <a:t>10/30/2026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904EB-AAD5-46AF-BE7D-887AB5C86127}" type="slidenum">
              <a:rPr lang="en-US" smtClean="0"/>
              <a:t>‹#›</a:t>
            </a:fld>
            <a:endParaRPr lang="en-US"/>
          </a:p>
        </p:txBody>
      </p:sp>
    </p:spTree>
    <p:extLst>
      <p:ext uri="{BB962C8B-B14F-4D97-AF65-F5344CB8AC3E}">
        <p14:creationId xmlns:p14="http://schemas.microsoft.com/office/powerpoint/2010/main" val="1959540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Thirty seconds of credibility: why I have lived this problem and why it matters to a magnetics audience.</a:t>
            </a:r>
          </a:p>
        </p:txBody>
      </p:sp>
      <p:sp>
        <p:nvSpPr>
          <p:cNvPr id="4" name="Slide Number Placeholder 3"/>
          <p:cNvSpPr>
            <a:spLocks noGrp="1"/>
          </p:cNvSpPr>
          <p:nvPr>
            <p:ph type="sldNum" sz="quarter" idx="5"/>
          </p:nvPr>
        </p:nvSpPr>
        <p:spPr/>
        <p:txBody>
          <a:bodyPr/>
          <a:lstStyle/>
          <a:p>
            <a:fld id="{4D6904EB-AAD5-46AF-BE7D-887AB5C86127}" type="slidenum">
              <a:rPr lang="en-US" smtClean="0"/>
              <a:t>2</a:t>
            </a:fld>
            <a:endParaRPr lang="en-US"/>
          </a:p>
        </p:txBody>
      </p:sp>
    </p:spTree>
    <p:extLst>
      <p:ext uri="{BB962C8B-B14F-4D97-AF65-F5344CB8AC3E}">
        <p14:creationId xmlns:p14="http://schemas.microsoft.com/office/powerpoint/2010/main" val="1980321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the standard: a head designer who relentlessly asks 'is this good enough, is it right?' Hold that bar for magnetics instead of accepting the compromise.</a:t>
            </a:r>
          </a:p>
        </p:txBody>
      </p:sp>
      <p:sp>
        <p:nvSpPr>
          <p:cNvPr id="4" name="Slide Number Placeholder 3"/>
          <p:cNvSpPr>
            <a:spLocks noGrp="1"/>
          </p:cNvSpPr>
          <p:nvPr>
            <p:ph type="sldNum" sz="quarter" idx="5"/>
          </p:nvPr>
        </p:nvSpPr>
        <p:spPr/>
        <p:txBody>
          <a:bodyPr/>
          <a:lstStyle/>
          <a:p>
            <a:fld id="{4D6904EB-AAD5-46AF-BE7D-887AB5C86127}" type="slidenum">
              <a:rPr lang="en-US" smtClean="0"/>
              <a:t>4</a:t>
            </a:fld>
            <a:endParaRPr lang="en-US"/>
          </a:p>
        </p:txBody>
      </p:sp>
    </p:spTree>
    <p:extLst>
      <p:ext uri="{BB962C8B-B14F-4D97-AF65-F5344CB8AC3E}">
        <p14:creationId xmlns:p14="http://schemas.microsoft.com/office/powerpoint/2010/main" val="2659563967"/>
      </p:ext>
    </p:extLst>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promise in one sentence: today I will show how agile design of advanced magnetics collapses the design-build-test loop for multipole magnets from weeks to under a day, at the precision of the manufacturing process. Ten seconds on who you are, then move.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constraint triangle: fast, cheap, good, pick two. In advanced magnetics the 'or' has been unusually tyrannical for four concrete reasons: the knowledge is not well distributed, there are few off-the-shelf components, the design software to create the functionality is missing, and prototyping is imprecise, expensive and slow. So teams settle for close-enough or abandon a differentiating design. That is the problem we remove.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Jony Ive standard, then the payload: advanced magnetics inside, controlling feel and haptics, precision, function, alignment, material reduction, footprint reduction, field control, and safety. Each is a design variable once magnetization can be placed precisely.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Expand the 'advanced magnetics inside' idea: haptics, alignment, field control all become design variables. Hold this thought; the demo proves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have come to expect products that delight the senses, and consumers are not getting less demanding. Magnetics should meet that bar too.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Transition: consumers are not about to get less demanding. Set up the new-era claim.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Enter the era of fast, cheap, and perfection, not pick two. Time is money; the talk shows how we get all three.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thesis slide, say it slowly: design advanced multipole magnets in under a day, create functions and haptic control previously unachievable, prototype in under an hour, iterate the same day, final prototype in one day, even during a customer visit, all at manufacturing precision, at the cost of running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Seeing is believing, so take them on the journey. Meet Steve, an impatient engineer who must deliver a prototype fast and has not even met the customer yet. Everyone in the room knows Steve.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Steve's real design process: requirements, specs, design, simulate, prototype, test, clinic, iterate. Point to where weeks normally vanish, prototyping and iteration, which is exactly what we compress.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initial customer meeting. Specs emerge live: an action-camera tripod mount, quick attach and detach, 20-detent indexing, high attachment force, strong shear strength, concentric self-alignment, under two inches wide, minimal magnetic material. Note how many are magnetization-pattern problems, not material problems.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Steve jumps into design in PolyVision, our design environment, where the pattern of magnetized regions is authored.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1, PMCAD design: five minutes to a complete design with files for both the production tray and the magnetization, ANSYS-integration ready. Emphasize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Optional simulation in ANSYS Maxwell before committing to custom base magnets: refine geometry, generate force diagrams, optimize grade, test novel designs. For this audience, stress that the workflow is simulation-coupled, not trial and error.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the production tray that holds the magnet blank during magnetization, the fixture that registers the part to the magnetizing head.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a production tray and a PMCAD model, Steve is ready to write the prototype magnets.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magnetization step, where a blank becomes a programmed multipole magnet. The video was removed for the static deck, so narrate what is happening: the magnetizing head writing the pattern. The technical how is in the dedicated section later.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wasting time and money: prototype multipole magnets in minutes with PolyVision. Reinforce design-to-magnet speed.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2, produce prototype magnets: 5 minutes design, 50 minutes optional tray printing, 2 minutes magnetization (12 seconds of actual process time), total 57 minutes to a prototype magnet. Let the 57 minutes land.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57 minutes we can already ship a functional magnet pair, or go further and ship a functional prototype. Go for the gold.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Printing the functional prototype around the magnets. Video removed, so narrate the print: we are assembling a working device, not just a magnet.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under two hours: a working prototype, ready for customer feedback. This is the headline number of the demo.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hours in, Steve is ready for a customer review, and can turn a requested revision in under an hour. The agility claim made concrete.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Engagement review, the whole loop on one slide: meeting and spec, PMCAD design 5 min, tray printing 50 min, magnetization 2 min, prototype under an hour, customer-requested change under an hour. In less than half a day: initial meeting to functional prototype to optimized final design. Pause; this is the emotional peak before the technical depth.</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see it for yourself: seeing is believing, and time is money. Point to Booth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and contact. Invite questions and a booth visit.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Transition from the demo to the engineering. You have seen the speed; here is the magnetics underneath it. Three slides: how maxels are written, the operating window, and the frontiers it opens.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Define a maxel: a printed magnetic pixel, a dipole with positive and negative poles, written by a magnetizing print head (US Patent 9,105,384 B2). Lean on the printing analogy. The key engineering point for this room: the function is encoded in the spatial pattern of maxels, so one material and one process yield many behaviors. Ties directly to the twelve-second magnetization step the audience just saw.</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ranges as published figures (maxel size about 1 to 4 mm; tens to hundreds per magnet). The faster near-field falloff is a genuine property of short-wavelength surface patterns: higher spatial frequency decays faster with distance. Keep force claims qualitative here; if the room asks for exact pole pitch, field strength, or material grade, answer from your current spec sheet rather than this slide.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intellectually strongest slide for an IEEE audience: the coding lineage from RF signal-correlation theory is the origin of the name correlated magnetics and of the tunable force-versus-distance behavior. Emphasize empirical design-space exploration with real parts, enabled by the minutes-long loop. The contactless coupling is a concrete circuit impossible with discrete magnets.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these as open engineering frontiers, which an IEEE research audience will appreciate. Net-shape and injection-molded magnets extend the geometry envelope; customizable sensors and contactless gears are active directions; rare-earth reduction is both a design goal and a supply-chain hedge. Then hand to the booth close.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7" y="6007608"/>
            <a:ext cx="2180066" cy="365125"/>
          </a:xfrm>
        </p:spPr>
        <p:txBody>
          <a:bodyPr/>
          <a:lstStyle/>
          <a:p>
            <a:fld id="{53BEF823-48A5-43FC-BE03-E79964288B41}" type="datetimeFigureOut">
              <a:rPr lang="en-US" smtClean="0"/>
              <a:t>10/30/2026</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pic>
        <p:nvPicPr>
          <p:cNvPr id="7" name="Picture 2" descr="Correlated Magnetics">
            <a:extLst>
              <a:ext uri="{FF2B5EF4-FFF2-40B4-BE49-F238E27FC236}">
                <a16:creationId xmlns:a16="http://schemas.microsoft.com/office/drawing/2014/main" id="{090E46E3-5E6E-0976-7DAC-EDCEA003A0A1}"/>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r="80367"/>
          <a:stretch/>
        </p:blipFill>
        <p:spPr bwMode="auto">
          <a:xfrm>
            <a:off x="10466427" y="5260886"/>
            <a:ext cx="1668033" cy="149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69260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26432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8339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517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651496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69586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0992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34654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2069139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04667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3866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B0F21-3BFA-53A7-BD5E-BFFAF30337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A0E07-C6A0-4A00-25BC-366BABF44A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3BB45E-57FD-6B0B-8A68-79F403D5F401}"/>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B3F66553-03AD-5003-AC05-534054347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1DF0B-B5FB-9E1C-E8B4-8EADE98540D9}"/>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296897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9A44-B7EF-5714-8D71-88ECEF1395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ACB2DF-DE56-D2AA-CA43-4CE9C704F1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639390-2267-EB10-033D-EEB3054F397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1C7BA2CD-E6B7-254C-A6EF-850054720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38BC4-B56A-626B-941E-F923C15D5007}"/>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705524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BD8C-1D56-CAFC-443C-ECA914AB6B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D75E39-47D2-C77A-D284-51AA8AD4AF8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FC859F-7ED4-FEEE-05E8-8AAF1C5A2CF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B12D9206-3FF4-41D2-3494-922A3465B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1563B-E040-8D96-B6D6-DDE6D3E152D8}"/>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082089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1E04-2788-F092-67CC-BCEBDEF4F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115DC9-7515-905E-0815-C83376B20F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086B12-6AAC-B7B6-0091-3FB948C409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8AB034-2516-FBDA-A245-4F6DE28F7AD7}"/>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3B744614-9D86-7FA2-0AAC-DFF5C2F866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4172A5-08FE-F928-A086-F0FDD7C871DD}"/>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0702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5D6D-753C-7769-A758-9AE4F9E9D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4EACD7-CDAD-96C1-672C-E7ACE207D7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673AC5-85D2-56F5-9150-55777C00BA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458276-75FD-469C-6386-CAE4439D1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FC9F6C-412F-8C41-DB1B-7C19DBA8B5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783551-BB28-A418-A027-3E5AF4640C65}"/>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8" name="Footer Placeholder 7">
            <a:extLst>
              <a:ext uri="{FF2B5EF4-FFF2-40B4-BE49-F238E27FC236}">
                <a16:creationId xmlns:a16="http://schemas.microsoft.com/office/drawing/2014/main" id="{C34945F9-E0FE-B1F6-5E42-46C08CB637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DD3092-5911-7945-BF8B-3D6A2E9DC866}"/>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2123815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4D587-AB85-6762-A325-92A0A62942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016591-1DDB-F3C4-BECF-7799D8AD5D19}"/>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4" name="Footer Placeholder 3">
            <a:extLst>
              <a:ext uri="{FF2B5EF4-FFF2-40B4-BE49-F238E27FC236}">
                <a16:creationId xmlns:a16="http://schemas.microsoft.com/office/drawing/2014/main" id="{32537669-C7CB-D7F6-199C-AAD75E453D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3B0DD-700F-F4E5-18DF-AA368F2290A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2179326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D1BD4-DC63-0C34-6B26-AB86B4652139}"/>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3" name="Footer Placeholder 2">
            <a:extLst>
              <a:ext uri="{FF2B5EF4-FFF2-40B4-BE49-F238E27FC236}">
                <a16:creationId xmlns:a16="http://schemas.microsoft.com/office/drawing/2014/main" id="{0B1F8D0A-1053-D8AA-79D4-C5987D41E8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3A0B3E-1185-0FEB-B37C-ACCA9E5C9F2E}"/>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132008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EA236-6DCD-7D53-BDFF-B09B9CE07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57C4AD-AB1D-5113-3BD9-1ED7A4CED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11EF3D-9A57-0DF4-ADCA-1EB9D7236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5FD93-ABD2-3725-F919-273FB487BE96}"/>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DE3B1B42-4243-5C3D-69C7-9C9E9A8CEF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0E877B-B09C-0A09-356A-51F5311FB82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123306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1CF5-EACB-91E0-CB2E-073217435C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086EA-1E9F-9295-01E1-7EEAA9D61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E262F6-7FA3-8AC3-7BAA-295A90622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7CAD5-7F6D-8671-3D35-86E0890B6083}"/>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6F446D92-A53D-9704-C677-2567B18F84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FC279-A6DC-B64F-9937-F0A63ED521A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180178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985D8-C3E3-662B-7D56-8FBCC85061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23E355-244F-8293-C70E-8910434DA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752581-4CC8-6A36-6B5B-122016C110D4}"/>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16816782-E01B-4F3B-96D9-3C130F22F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E4E0AF-6F17-A696-444C-5A80AF6C523C}"/>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810773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B19184-2A42-F27E-C6CB-1AACAD5EA7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194F2-1F98-5D07-CD16-C13FD29BE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BF439-E59B-8266-1C4A-74322C9E9F6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E4A6AD9B-9928-C742-B421-F08CAE136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52DBB-B026-F70A-ACAC-4D7EA0E051AE}"/>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473299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7551-93CA-0971-F5B9-A13B1F046D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AC45B2-E9A3-82CA-EC35-978A6BDA00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93B5EC-0910-384A-BA25-2697C681B6E5}"/>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83A668E9-A937-4132-04AF-E8CECF11A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E4BEE7-1FBB-381E-C7C6-8CC05A5B40CD}"/>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10146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97A9-E5AA-DF13-10A1-B9CE7DF260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CF46ED-DF74-01DF-82DF-AEE66048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C6319-E10B-BF38-031C-B6891B74290F}"/>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5FA79706-7D62-8C44-7D4E-0B66C1E9F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BF9B40-CA65-7244-19BB-B719C7CE5C86}"/>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2427245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44B28-5448-20D8-E7C9-E87716C6FD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3CAC3C-B64E-45A7-2F93-AF2ACDBA8E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7BA96A-2E36-38E5-C8A4-245E35223B1B}"/>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0D1382C2-888F-971B-883F-547E6D4D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07D89-CD58-7D2B-DCC2-B65829A82BE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202462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34A5-D10A-C426-E3FF-79E8BA42C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D32CD-B2B0-D840-9ECE-070E83B2CC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95DC60-D7C6-99C0-1AC9-6B27B63D74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86F66E-AEDA-9973-FA8B-06438A2C2882}"/>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67F36B2C-F612-54E2-966D-B819FB4FCB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FAAD14-0878-EBA3-4BD2-AAC3135AD389}"/>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6662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041D-AE5F-7E8E-CF8E-55BB6CE837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8BA956-D22A-EA5F-AE46-1E290B095E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BEE2D-D7AC-6A93-624C-9B36D5176F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FA2E47-DBD8-633A-BBF0-281C310DB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200AED-B555-35D4-9E0E-AD9AF71B65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9A5749-8E58-EC39-0C3D-D75A515B7E5B}"/>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8" name="Footer Placeholder 7">
            <a:extLst>
              <a:ext uri="{FF2B5EF4-FFF2-40B4-BE49-F238E27FC236}">
                <a16:creationId xmlns:a16="http://schemas.microsoft.com/office/drawing/2014/main" id="{DE49EEFC-9081-7F08-4665-32A387C502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008F7A-924F-FAE6-C95F-F40A382166C1}"/>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4964997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A457A-658A-CE67-BF2C-A7A455E91A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8FAD36-DAC6-D2A5-C6F0-CD42275167C0}"/>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4" name="Footer Placeholder 3">
            <a:extLst>
              <a:ext uri="{FF2B5EF4-FFF2-40B4-BE49-F238E27FC236}">
                <a16:creationId xmlns:a16="http://schemas.microsoft.com/office/drawing/2014/main" id="{E075C1D9-3E1E-A206-6999-3786376CB7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2FBBF6-AB37-FBF9-5A52-D02C304A7595}"/>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705178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247071-0960-4A8E-06FE-8D5EAB9C2256}"/>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3" name="Footer Placeholder 2">
            <a:extLst>
              <a:ext uri="{FF2B5EF4-FFF2-40B4-BE49-F238E27FC236}">
                <a16:creationId xmlns:a16="http://schemas.microsoft.com/office/drawing/2014/main" id="{E653FF6C-2037-17C5-0AB6-3C0F71BB4B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FA964E-4F23-705C-2262-A2D20647AF1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566707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B85C-0B26-E496-0F74-99A886059D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B5E33-A520-0DBE-E441-6021D85180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81B294-E06D-A136-8900-594E67E2D8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01796-5A0C-D29A-F1BB-7EE1E0C8F28C}"/>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0ADBDFD1-CEC3-4603-C6C8-F901C0C47C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40AAC6-96F9-A415-5DF3-72A037DF9C9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936707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A9E78-56B9-F5E8-D020-4E58626395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F41C4C-576E-D7EA-F994-6DBE29F927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6479E1-9851-D340-2374-52AFDE9BB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6FFBF5-2F4B-17AB-7456-4E5630A14C7C}"/>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29678677-9806-52AC-F294-747BA1CD5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570698-2EBC-242B-72A3-8EC6958F1065}"/>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961781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9A21-6460-3A0F-F072-226BA15505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FCE4E5-FEAE-E67C-FD44-F7F47B9996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15E4F8-A8B2-D74C-BFBF-9D865A4210A9}"/>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530F830B-2433-3817-E281-B919AD75C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54617-69A4-CC08-AB8C-467D9497BBC6}"/>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115097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1B731E-4B2F-979F-FEE9-9709602F0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A39B6B-FD63-5931-80C5-12F628BBE9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6FB64-B06F-F074-3F5A-FAF8DDA0B935}"/>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DD81B1DE-2361-C93D-7D18-90ACED167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AC0FE2-EC46-E4CD-060B-722D6DB06008}"/>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62656174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2785839"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10/30/2026</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0029473" y="6427486"/>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pic>
        <p:nvPicPr>
          <p:cNvPr id="7" name="Picture 2" descr="Correlated Magnetics">
            <a:extLst>
              <a:ext uri="{FF2B5EF4-FFF2-40B4-BE49-F238E27FC236}">
                <a16:creationId xmlns:a16="http://schemas.microsoft.com/office/drawing/2014/main" id="{0F18B1A2-8C69-A7E8-2A3C-37906F4B23D2}"/>
              </a:ext>
            </a:extLst>
          </p:cNvPr>
          <p:cNvPicPr>
            <a:picLocks noChangeAspect="1" noChangeArrowheads="1"/>
          </p:cNvPicPr>
          <p:nvPr userDrawn="1"/>
        </p:nvPicPr>
        <p:blipFill rotWithShape="1">
          <a:blip r:embed="rId13">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54928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AC0913-6FED-84EA-1A82-BFF81F7EC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2A8AA3-1E49-4704-DDC2-243AFB727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05ECA-4977-1465-F91B-12A09C74DA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E3DCCA6D-F5B7-86F7-81F0-A9B54B1AE1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3B29E88-28AB-86C0-4924-58AC3E338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D763E9-CD0B-405A-8235-B96881775575}" type="slidenum">
              <a:rPr lang="en-US" smtClean="0"/>
              <a:t>‹#›</a:t>
            </a:fld>
            <a:endParaRPr lang="en-US"/>
          </a:p>
        </p:txBody>
      </p:sp>
    </p:spTree>
    <p:extLst>
      <p:ext uri="{BB962C8B-B14F-4D97-AF65-F5344CB8AC3E}">
        <p14:creationId xmlns:p14="http://schemas.microsoft.com/office/powerpoint/2010/main" val="2558189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B23170-A955-4132-8DDF-4F01C17DD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E83D82-71D7-A265-CF11-08DBE7016C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9626D-54FE-C716-E04D-9A3A9FF787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8F401539-C95C-37AE-5981-CF228CDB78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9E7B0E-A2C1-78F1-4D16-93B5C6EE5AA6}"/>
              </a:ext>
            </a:extLst>
          </p:cNvPr>
          <p:cNvSpPr>
            <a:spLocks noGrp="1"/>
          </p:cNvSpPr>
          <p:nvPr>
            <p:ph type="sldNum" sz="quarter" idx="4"/>
          </p:nvPr>
        </p:nvSpPr>
        <p:spPr>
          <a:xfrm>
            <a:off x="8610600" y="6356350"/>
            <a:ext cx="203096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7B44A-561B-4BD5-9B37-30005ACC70EC}"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FC761760-BD0F-967A-D9AA-1ADFE3FAAFE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55559" y="6311900"/>
            <a:ext cx="1396482" cy="464905"/>
          </a:xfrm>
          <a:prstGeom prst="rect">
            <a:avLst/>
          </a:prstGeom>
        </p:spPr>
      </p:pic>
    </p:spTree>
    <p:extLst>
      <p:ext uri="{BB962C8B-B14F-4D97-AF65-F5344CB8AC3E}">
        <p14:creationId xmlns:p14="http://schemas.microsoft.com/office/powerpoint/2010/main" val="181556131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microsoft.com/office/2007/relationships/hdphoto" Target="../media/hdphoto1.wdp"/><Relationship Id="rId4" Type="http://schemas.openxmlformats.org/officeDocument/2006/relationships/image" Target="../media/image4.png"/><Relationship Id="rId5" Type="http://schemas.openxmlformats.org/officeDocument/2006/relationships/notesSlide" Target="../notesSlides/notesSlide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microsoft.com/office/2007/relationships/hdphoto" Target="../media/hdphoto2.wdp"/><Relationship Id="rId9" Type="http://schemas.openxmlformats.org/officeDocument/2006/relationships/image" Target="../media/image10.png"/><Relationship Id="rId10"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notesSlide" Target="../notesSlides/not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2.png"/><Relationship Id="rId4" Type="http://schemas.microsoft.com/office/2007/relationships/hdphoto" Target="../media/hdphoto3.wdp"/><Relationship Id="rId5" Type="http://schemas.openxmlformats.org/officeDocument/2006/relationships/image" Target="../media/image13.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microsoft.com/office/2007/relationships/hdphoto" Target="../media/hdphoto4.wdp"/><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png"/><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jpeg"/><Relationship Id="rId10" Type="http://schemas.openxmlformats.org/officeDocument/2006/relationships/image" Target="../media/image28.png"/><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microsoft.com/office/2007/relationships/hdphoto" Target="../media/hdphoto5.wdp"/><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hyperlink" Target="https://unsplash.com/@meghankix?utm_content=creditCopyText&amp;utm_medium=referral&amp;utm_source=unsplash" TargetMode="External"/><Relationship Id="rId4" Type="http://schemas.openxmlformats.org/officeDocument/2006/relationships/hyperlink" Target="https://unsplash.com/photos/a-close-up-of-a-clock-with-a-red-second-hand-Bn3GRSXWp3A?utm_content=creditCopyText&amp;utm_medium=referral&amp;utm_source=unsplash" TargetMode="External"/><Relationship Id="rId5" Type="http://schemas.openxmlformats.org/officeDocument/2006/relationships/image" Target="../media/image31.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 Id="rId3" Type="http://schemas.openxmlformats.org/officeDocument/2006/relationships/hyperlink" Target="https://unsplash.com/@akramhuseyn?utm_content=creditCopyText&amp;utm_medium=referral&amp;utm_source=unsplash" TargetMode="External"/><Relationship Id="rId4" Type="http://schemas.openxmlformats.org/officeDocument/2006/relationships/hyperlink" Target="https://unsplash.com/photos/white-analog-wall-clock-at-11-00-f3nGngsnp3A?utm_content=creditCopyText&amp;utm_medium=referral&amp;utm_source=unsplash" TargetMode="External"/><Relationship Id="rId5" Type="http://schemas.openxmlformats.org/officeDocument/2006/relationships/image" Target="../media/image33.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 Id="rId3" Type="http://schemas.openxmlformats.org/officeDocument/2006/relationships/hyperlink" Target="https://unsplash.com/@wesleyphotography?utm_content=creditCopyText&amp;utm_medium=referral&amp;utm_source=unsplash" TargetMode="External"/><Relationship Id="rId4" Type="http://schemas.openxmlformats.org/officeDocument/2006/relationships/hyperlink" Target="https://unsplash.com/photos/medical-eye-test-0are122T4ho?utm_content=creditCopyText&amp;utm_medium=referral&amp;utm_source=unsplash" TargetMode="External"/><Relationship Id="rId5" Type="http://schemas.openxmlformats.org/officeDocument/2006/relationships/image" Target="../media/image35.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jpeg"/><Relationship Id="rId3" Type="http://schemas.openxmlformats.org/officeDocument/2006/relationships/image" Target="../media/image1.png"/><Relationship Id="rId4" Type="http://schemas.openxmlformats.org/officeDocument/2006/relationships/hyperlink" Target="https://unsplash.com/@akramhuseyn?utm_content=creditCopyText&amp;utm_medium=referral&amp;utm_source=unsplash" TargetMode="External"/><Relationship Id="rId5" Type="http://schemas.openxmlformats.org/officeDocument/2006/relationships/hyperlink" Target="https://unsplash.com/photos/white-analog-wall-clock-at-11-00-f3nGngsnp3A?utm_content=creditCopyText&amp;utm_medium=referral&amp;utm_source=unsplash" TargetMode="Externa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6.png"/><Relationship Id="rId3" Type="http://schemas.microsoft.com/office/2007/relationships/hdphoto" Target="../media/hdphoto6.wdp"/><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9.png"/><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microsoft.com/office/2007/relationships/hdphoto" Target="../media/hdphoto7.wdp"/><Relationship Id="rId4" Type="http://schemas.openxmlformats.org/officeDocument/2006/relationships/image" Target="../media/image32.jpeg"/><Relationship Id="rId5" Type="http://schemas.openxmlformats.org/officeDocument/2006/relationships/image" Target="../media/image41.png"/><Relationship Id="rId6" Type="http://schemas.microsoft.com/office/2007/relationships/hdphoto" Target="../media/hdphoto8.wdp"/><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png"/><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45.png"/><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6.jpeg"/><Relationship Id="rId3" Type="http://schemas.openxmlformats.org/officeDocument/2006/relationships/image" Target="../media/image47.png"/><Relationship Id="rId4" Type="http://schemas.microsoft.com/office/2007/relationships/hdphoto" Target="../media/hdphoto9.wdp"/><Relationship Id="rId5" Type="http://schemas.openxmlformats.org/officeDocument/2006/relationships/image" Target="../media/image41.png"/><Relationship Id="rId6" Type="http://schemas.microsoft.com/office/2007/relationships/hdphoto" Target="../media/hdphoto8.wdp"/><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48.png"/><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microsoft.com/office/2007/relationships/hdphoto" Target="../media/hdphoto7.wdp"/><Relationship Id="rId4" Type="http://schemas.openxmlformats.org/officeDocument/2006/relationships/image" Target="../media/image32.jpeg"/><Relationship Id="rId5" Type="http://schemas.openxmlformats.org/officeDocument/2006/relationships/image" Target="../media/image52.png"/><Relationship Id="rId6" Type="http://schemas.openxmlformats.org/officeDocument/2006/relationships/image" Target="../media/image41.png"/><Relationship Id="rId7" Type="http://schemas.microsoft.com/office/2007/relationships/hdphoto" Target="../media/hdphoto8.wdp"/><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png"/><Relationship Id="rId11"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3.jpe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54.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5.png"/><Relationship Id="rId3" Type="http://schemas.openxmlformats.org/officeDocument/2006/relationships/image" Target="../media/image52.png"/><Relationship Id="rId4" Type="http://schemas.openxmlformats.org/officeDocument/2006/relationships/image" Target="../media/image41.png"/><Relationship Id="rId5" Type="http://schemas.microsoft.com/office/2007/relationships/hdphoto" Target="../media/hdphoto8.wdp"/><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png"/><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6.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57.png"/><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8.jpe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jpeg"/><Relationship Id="rId3" Type="http://schemas.openxmlformats.org/officeDocument/2006/relationships/hyperlink" Target="https://unsplash.com/@abbat?utm_content=creditCopyText&amp;utm_medium=referral&amp;utm_source=unsplash" TargetMode="External"/><Relationship Id="rId4" Type="http://schemas.openxmlformats.org/officeDocument/2006/relationships/hyperlink" Target="https://unsplash.com/photos/persons-eye-in-close-up-photography-MjTUbkC12qg?utm_content=creditCopyText&amp;utm_medium=referral&amp;utm_source=unsplash" TargetMode="External"/><Relationship Id="rId5" Type="http://schemas.openxmlformats.org/officeDocument/2006/relationships/image" Target="../media/image60.png"/><Relationship Id="rId6" Type="http://schemas.openxmlformats.org/officeDocument/2006/relationships/image" Target="../media/image1.png"/><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1.jpeg"/><Relationship Id="rId3" Type="http://schemas.openxmlformats.org/officeDocument/2006/relationships/image" Target="../media/image62.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64.jpeg"/><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abstract genetic concept">
            <a:extLst>
              <a:ext uri="{FF2B5EF4-FFF2-40B4-BE49-F238E27FC236}">
                <a16:creationId xmlns:a16="http://schemas.microsoft.com/office/drawing/2014/main" id="{5447A901-004B-9137-0F9C-651EC06EDD45}"/>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l="369" t="3505" r="16621" b="-64"/>
          <a:stretch/>
        </p:blipFill>
        <p:spPr>
          <a:xfrm>
            <a:off x="0" y="4549"/>
            <a:ext cx="5910943" cy="6857990"/>
          </a:xfrm>
          <a:prstGeom prst="rect">
            <a:avLst/>
          </a:prstGeom>
        </p:spPr>
      </p:pic>
      <p:sp>
        <p:nvSpPr>
          <p:cNvPr id="11"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pSp>
        <p:nvGrpSpPr>
          <p:cNvPr id="14" name="Group 13">
            <a:extLst>
              <a:ext uri="{FF2B5EF4-FFF2-40B4-BE49-F238E27FC236}">
                <a16:creationId xmlns:a16="http://schemas.microsoft.com/office/drawing/2014/main" id="{C66A8163-19BC-ED2B-38E1-BD02FD9D8CC1}"/>
              </a:ext>
            </a:extLst>
          </p:cNvPr>
          <p:cNvGrpSpPr/>
          <p:nvPr/>
        </p:nvGrpSpPr>
        <p:grpSpPr>
          <a:xfrm>
            <a:off x="9068942" y="4850895"/>
            <a:ext cx="3005629" cy="2657379"/>
            <a:chOff x="9068942" y="4850895"/>
            <a:chExt cx="3005629" cy="2657379"/>
          </a:xfrm>
        </p:grpSpPr>
        <p:sp>
          <p:nvSpPr>
            <p:cNvPr id="3" name="Oval 2">
              <a:extLst>
                <a:ext uri="{FF2B5EF4-FFF2-40B4-BE49-F238E27FC236}">
                  <a16:creationId xmlns:a16="http://schemas.microsoft.com/office/drawing/2014/main" id="{C7740B70-3507-35CB-15D9-94B2FE11A41E}"/>
                </a:ext>
              </a:extLst>
            </p:cNvPr>
            <p:cNvSpPr/>
            <p:nvPr/>
          </p:nvSpPr>
          <p:spPr>
            <a:xfrm>
              <a:off x="11203862" y="4853461"/>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BADF8AF-A50B-8976-FBF0-A7CEB88874F0}"/>
                </a:ext>
              </a:extLst>
            </p:cNvPr>
            <p:cNvSpPr/>
            <p:nvPr/>
          </p:nvSpPr>
          <p:spPr>
            <a:xfrm>
              <a:off x="10132579" y="4850895"/>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25316C0-B7B2-9464-4663-8AF827317635}"/>
                </a:ext>
              </a:extLst>
            </p:cNvPr>
            <p:cNvSpPr/>
            <p:nvPr/>
          </p:nvSpPr>
          <p:spPr>
            <a:xfrm>
              <a:off x="9068942" y="6661743"/>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9B6F969-5F36-3996-C341-3AA387429C10}"/>
                </a:ext>
              </a:extLst>
            </p:cNvPr>
            <p:cNvSpPr/>
            <p:nvPr/>
          </p:nvSpPr>
          <p:spPr>
            <a:xfrm>
              <a:off x="10691525" y="5749143"/>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55C67AF-6C0D-08C5-C950-ECA18149D323}"/>
                </a:ext>
              </a:extLst>
            </p:cNvPr>
            <p:cNvSpPr/>
            <p:nvPr/>
          </p:nvSpPr>
          <p:spPr>
            <a:xfrm>
              <a:off x="9571699" y="5790876"/>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3EAF0C4-7361-B405-3E23-357925976A5E}"/>
                </a:ext>
              </a:extLst>
            </p:cNvPr>
            <p:cNvSpPr/>
            <p:nvPr/>
          </p:nvSpPr>
          <p:spPr>
            <a:xfrm>
              <a:off x="11231093" y="6684100"/>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1849369-0B73-AE32-E1BA-8E00D31364B5}"/>
                </a:ext>
              </a:extLst>
            </p:cNvPr>
            <p:cNvSpPr/>
            <p:nvPr/>
          </p:nvSpPr>
          <p:spPr>
            <a:xfrm>
              <a:off x="10144954" y="6689124"/>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itle 1">
            <a:extLst>
              <a:ext uri="{FF2B5EF4-FFF2-40B4-BE49-F238E27FC236}">
                <a16:creationId xmlns:a16="http://schemas.microsoft.com/office/drawing/2014/main" id="{68C44ACC-6FAD-4E3D-F9E1-24388886FE09}"/>
              </a:ext>
            </a:extLst>
          </p:cNvPr>
          <p:cNvSpPr txBox="1">
            <a:spLocks/>
          </p:cNvSpPr>
          <p:nvPr/>
        </p:nvSpPr>
        <p:spPr>
          <a:xfrm>
            <a:off x="6421702" y="1508852"/>
            <a:ext cx="5732025" cy="373075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7200" i="1" kern="1200" spc="100" baseline="0">
                <a:solidFill>
                  <a:schemeClr val="tx1">
                    <a:lumMod val="85000"/>
                    <a:lumOff val="15000"/>
                  </a:schemeClr>
                </a:solidFill>
                <a:latin typeface="+mj-lt"/>
                <a:ea typeface="+mj-ea"/>
                <a:cs typeface="+mj-cs"/>
              </a:defRPr>
            </a:lvl1pPr>
          </a:lstStyle>
          <a:p>
            <a:r>
              <a:rPr lang="en-US" sz="4000" b="1" dirty="0">
                <a:solidFill>
                  <a:srgbClr val="FF0000"/>
                </a:solidFill>
                <a:effectLst/>
                <a:latin typeface="Arial" panose="020B0604020202020204" pitchFamily="34" charset="0"/>
              </a:rPr>
              <a:t>Accelerate</a:t>
            </a:r>
            <a:r>
              <a:rPr lang="en-US" sz="4000" b="1" i="0" dirty="0">
                <a:solidFill>
                  <a:schemeClr val="tx1"/>
                </a:solidFill>
                <a:effectLst/>
                <a:latin typeface="Arial" panose="020B0604020202020204" pitchFamily="34" charset="0"/>
              </a:rPr>
              <a:t> the scientific method with agile design of advanced magnetics</a:t>
            </a:r>
            <a:endParaRPr lang="en-US" sz="59500" i="0" dirty="0">
              <a:solidFill>
                <a:schemeClr val="tx1"/>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A70B9EE6-E46D-D431-8A1D-E71A876E75F5}"/>
              </a:ext>
            </a:extLst>
          </p:cNvPr>
          <p:cNvGrpSpPr/>
          <p:nvPr/>
        </p:nvGrpSpPr>
        <p:grpSpPr>
          <a:xfrm>
            <a:off x="308198" y="276434"/>
            <a:ext cx="5554921" cy="1084564"/>
            <a:chOff x="285659" y="1036273"/>
            <a:chExt cx="5554921" cy="1084564"/>
          </a:xfrm>
        </p:grpSpPr>
        <p:pic>
          <p:nvPicPr>
            <p:cNvPr id="31" name="Picture 2" descr="Correlated Magnetics">
              <a:extLst>
                <a:ext uri="{FF2B5EF4-FFF2-40B4-BE49-F238E27FC236}">
                  <a16:creationId xmlns:a16="http://schemas.microsoft.com/office/drawing/2014/main" id="{FDE68D1E-6204-305A-7DC9-6AF47D9193C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orrelated Magnetics">
              <a:extLst>
                <a:ext uri="{FF2B5EF4-FFF2-40B4-BE49-F238E27FC236}">
                  <a16:creationId xmlns:a16="http://schemas.microsoft.com/office/drawing/2014/main" id="{8480EF63-B782-6828-8346-EE2C135D952B}"/>
                </a:ext>
              </a:extLst>
            </p:cNvPr>
            <p:cNvPicPr>
              <a:picLocks noChangeAspect="1" noChangeArrowheads="1"/>
            </p:cNvPicPr>
            <p:nvPr/>
          </p:nvPicPr>
          <p:blipFill rotWithShape="1">
            <a:blip r:embed="rId4"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164C24A-29F5-7320-CCA2-E59C6A7E55A0}"/>
                </a:ext>
              </a:extLst>
            </p:cNvPr>
            <p:cNvSpPr txBox="1"/>
            <p:nvPr/>
          </p:nvSpPr>
          <p:spPr>
            <a:xfrm>
              <a:off x="1371600" y="1813060"/>
              <a:ext cx="44689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710" normalizeH="0" baseline="0" noProof="0" dirty="0">
                  <a:ln>
                    <a:noFill/>
                  </a:ln>
                  <a:solidFill>
                    <a:srgbClr val="C95F67"/>
                  </a:solidFill>
                  <a:effectLst/>
                  <a:uLnTx/>
                  <a:uFillTx/>
                  <a:latin typeface="Arial" panose="020B0604020202020204" pitchFamily="34" charset="0"/>
                  <a:ea typeface="+mn-ea"/>
                  <a:cs typeface="Arial" panose="020B0604020202020204" pitchFamily="34" charset="0"/>
                </a:rPr>
                <a:t>CORRELATED MAGNETICS</a:t>
              </a:r>
            </a:p>
          </p:txBody>
        </p:sp>
      </p:grpSp>
      <p:sp>
        <p:nvSpPr>
          <p:cNvPr id="2" name="TextBox 1">
            <a:extLst>
              <a:ext uri="{FF2B5EF4-FFF2-40B4-BE49-F238E27FC236}">
                <a16:creationId xmlns:a16="http://schemas.microsoft.com/office/drawing/2014/main" id="{ED67D131-C1AB-7ACB-E7CC-866A548F337A}"/>
              </a:ext>
            </a:extLst>
          </p:cNvPr>
          <p:cNvSpPr txBox="1"/>
          <p:nvPr/>
        </p:nvSpPr>
        <p:spPr>
          <a:xfrm>
            <a:off x="9970629" y="4048556"/>
            <a:ext cx="1882310" cy="369332"/>
          </a:xfrm>
          <a:prstGeom prst="rect">
            <a:avLst/>
          </a:prstGeom>
          <a:noFill/>
        </p:spPr>
        <p:txBody>
          <a:bodyPr wrap="none" rtlCol="0">
            <a:spAutoFit/>
          </a:bodyPr>
          <a:lstStyle/>
          <a:p>
            <a:r>
              <a:rPr lang="en-US" dirty="0"/>
              <a:t>By: Tim Costello</a:t>
            </a:r>
          </a:p>
        </p:txBody>
      </p:sp>
    </p:spTree>
    <p:extLst>
      <p:ext uri="{BB962C8B-B14F-4D97-AF65-F5344CB8AC3E}">
        <p14:creationId xmlns:p14="http://schemas.microsoft.com/office/powerpoint/2010/main" val="58504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What Lies Ahead for the Automotive Industry in 2024 | WardsAuto">
            <a:extLst>
              <a:ext uri="{FF2B5EF4-FFF2-40B4-BE49-F238E27FC236}">
                <a16:creationId xmlns:a16="http://schemas.microsoft.com/office/drawing/2014/main" id="{F70B87F8-1964-130C-0670-84EE35E69A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4270" y="2637325"/>
            <a:ext cx="6745542" cy="350452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8" name="Picture 4" descr="Applied Materials to Challenge ASML's Grip With New Machines - Bloomberg">
            <a:extLst>
              <a:ext uri="{FF2B5EF4-FFF2-40B4-BE49-F238E27FC236}">
                <a16:creationId xmlns:a16="http://schemas.microsoft.com/office/drawing/2014/main" id="{0093A361-B353-56C4-27AB-588BE2AF4CA3}"/>
              </a:ext>
            </a:extLst>
          </p:cNvPr>
          <p:cNvPicPr>
            <a:picLocks noChangeAspect="1" noChangeArrowheads="1"/>
          </p:cNvPicPr>
          <p:nvPr/>
        </p:nvPicPr>
        <p:blipFill>
          <a:blip r:embed="rId4"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863767" y="2593441"/>
            <a:ext cx="4277679" cy="4245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G InstaView Door-in-Door Refrigerator | LG SIGNATURE">
            <a:extLst>
              <a:ext uri="{FF2B5EF4-FFF2-40B4-BE49-F238E27FC236}">
                <a16:creationId xmlns:a16="http://schemas.microsoft.com/office/drawing/2014/main" id="{FA4CEC57-64AE-2AF1-ED55-D840039035F1}"/>
              </a:ext>
            </a:extLst>
          </p:cNvPr>
          <p:cNvPicPr>
            <a:picLocks noChangeAspect="1" noChangeArrowheads="1"/>
          </p:cNvPicPr>
          <p:nvPr/>
        </p:nvPicPr>
        <p:blipFill rotWithShape="1">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l="37135" t="8400" r="31839" b="14638"/>
          <a:stretch/>
        </p:blipFill>
        <p:spPr bwMode="auto">
          <a:xfrm>
            <a:off x="843767" y="440499"/>
            <a:ext cx="1953067" cy="27254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0CEA318-5624-8AA9-BADB-A3317AB6E60B}"/>
              </a:ext>
            </a:extLst>
          </p:cNvPr>
          <p:cNvSpPr txBox="1"/>
          <p:nvPr/>
        </p:nvSpPr>
        <p:spPr>
          <a:xfrm>
            <a:off x="3242471" y="440499"/>
            <a:ext cx="8124340" cy="769441"/>
          </a:xfrm>
          <a:prstGeom prst="rect">
            <a:avLst/>
          </a:prstGeom>
          <a:noFill/>
        </p:spPr>
        <p:txBody>
          <a:bodyPr wrap="none" rtlCol="0">
            <a:spAutoFit/>
          </a:bodyPr>
          <a:lstStyle/>
          <a:p>
            <a:r>
              <a:rPr lang="en-US" sz="4400" dirty="0">
                <a:solidFill>
                  <a:schemeClr val="bg1"/>
                </a:solidFill>
                <a:latin typeface="Arial" panose="020B0604020202020204" pitchFamily="34" charset="0"/>
                <a:cs typeface="Arial" panose="020B0604020202020204" pitchFamily="34" charset="0"/>
              </a:rPr>
              <a:t>My Perspective and Experience</a:t>
            </a:r>
          </a:p>
        </p:txBody>
      </p:sp>
      <p:pic>
        <p:nvPicPr>
          <p:cNvPr id="1032" name="Picture 8" descr="Fixtures | Annapolis Kitchen and Bath">
            <a:extLst>
              <a:ext uri="{FF2B5EF4-FFF2-40B4-BE49-F238E27FC236}">
                <a16:creationId xmlns:a16="http://schemas.microsoft.com/office/drawing/2014/main" id="{BC9E474A-0813-60BB-FC31-B063AD7DD21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06043" y="1940694"/>
            <a:ext cx="1583352" cy="15833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avant Helps You Take Control of Your Home's Energy - Beyond Home Theater">
            <a:extLst>
              <a:ext uri="{FF2B5EF4-FFF2-40B4-BE49-F238E27FC236}">
                <a16:creationId xmlns:a16="http://schemas.microsoft.com/office/drawing/2014/main" id="{B67477C0-284E-8EF8-EC47-F03FE6EA2509}"/>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67059" r="96340"/>
                    </a14:imgEffect>
                  </a14:imgLayer>
                </a14:imgProps>
              </a:ext>
              <a:ext uri="{28A0092B-C50C-407E-A947-70E740481C1C}">
                <a14:useLocalDpi xmlns:a14="http://schemas.microsoft.com/office/drawing/2010/main"/>
              </a:ext>
            </a:extLst>
          </a:blip>
          <a:srcRect l="63399"/>
          <a:stretch/>
        </p:blipFill>
        <p:spPr bwMode="auto">
          <a:xfrm>
            <a:off x="-179077" y="1803234"/>
            <a:ext cx="1785120" cy="325153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61ADDA8B-E312-B835-0D77-F8C11AE957F5}"/>
              </a:ext>
            </a:extLst>
          </p:cNvPr>
          <p:cNvGrpSpPr/>
          <p:nvPr/>
        </p:nvGrpSpPr>
        <p:grpSpPr>
          <a:xfrm>
            <a:off x="195942" y="6227092"/>
            <a:ext cx="2797194" cy="611599"/>
            <a:chOff x="285659" y="1036273"/>
            <a:chExt cx="5354371" cy="1247698"/>
          </a:xfrm>
        </p:grpSpPr>
        <p:pic>
          <p:nvPicPr>
            <p:cNvPr id="13" name="Picture 2" descr="Correlated Magnetics">
              <a:extLst>
                <a:ext uri="{FF2B5EF4-FFF2-40B4-BE49-F238E27FC236}">
                  <a16:creationId xmlns:a16="http://schemas.microsoft.com/office/drawing/2014/main" id="{BB30DD56-2AC0-B452-DAEB-D60B5A417118}"/>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orrelated Magnetics">
              <a:extLst>
                <a:ext uri="{FF2B5EF4-FFF2-40B4-BE49-F238E27FC236}">
                  <a16:creationId xmlns:a16="http://schemas.microsoft.com/office/drawing/2014/main" id="{78AAF0A0-EA7C-2593-B59E-BF6ADF66EEC7}"/>
                </a:ext>
              </a:extLst>
            </p:cNvPr>
            <p:cNvPicPr>
              <a:picLocks noChangeAspect="1" noChangeArrowheads="1"/>
            </p:cNvPicPr>
            <p:nvPr/>
          </p:nvPicPr>
          <p:blipFill rotWithShape="1">
            <a:blip r:embed="rId10"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18F831B-920A-C998-2520-DF361DCA2BE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6" name="TextBox 15">
            <a:extLst>
              <a:ext uri="{FF2B5EF4-FFF2-40B4-BE49-F238E27FC236}">
                <a16:creationId xmlns:a16="http://schemas.microsoft.com/office/drawing/2014/main" id="{4E33C786-2715-D44A-5DE7-09C1B1D67591}"/>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27828110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0778689-A39A-89E4-C0F3-FFBD5CAC0C37}"/>
              </a:ext>
            </a:extLst>
          </p:cNvPr>
          <p:cNvSpPr/>
          <p:nvPr/>
        </p:nvSpPr>
        <p:spPr>
          <a:xfrm>
            <a:off x="1213797" y="1427400"/>
            <a:ext cx="2782469" cy="2872226"/>
          </a:xfrm>
          <a:prstGeom prst="ellipse">
            <a:avLst/>
          </a:prstGeom>
          <a:solidFill>
            <a:schemeClr val="accent1">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088DE20-5AF6-0E8C-3435-AC20E504CF24}"/>
              </a:ext>
            </a:extLst>
          </p:cNvPr>
          <p:cNvSpPr/>
          <p:nvPr/>
        </p:nvSpPr>
        <p:spPr>
          <a:xfrm>
            <a:off x="2136613" y="2659450"/>
            <a:ext cx="2782469" cy="2872226"/>
          </a:xfrm>
          <a:prstGeom prst="ellipse">
            <a:avLst/>
          </a:prstGeom>
          <a:solidFill>
            <a:schemeClr val="accent5">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321F98E-4350-0BAF-0366-7A585EE295CD}"/>
              </a:ext>
            </a:extLst>
          </p:cNvPr>
          <p:cNvSpPr/>
          <p:nvPr/>
        </p:nvSpPr>
        <p:spPr>
          <a:xfrm>
            <a:off x="2782676" y="1427400"/>
            <a:ext cx="2782469" cy="2872226"/>
          </a:xfrm>
          <a:prstGeom prst="ellipse">
            <a:avLst/>
          </a:prstGeom>
          <a:solidFill>
            <a:schemeClr val="accent3">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9FC3A72-07A6-4838-EA48-BFEA28B2368D}"/>
              </a:ext>
            </a:extLst>
          </p:cNvPr>
          <p:cNvSpPr txBox="1"/>
          <p:nvPr/>
        </p:nvSpPr>
        <p:spPr>
          <a:xfrm>
            <a:off x="1263773" y="2428617"/>
            <a:ext cx="1468928" cy="461665"/>
          </a:xfrm>
          <a:prstGeom prst="rect">
            <a:avLst/>
          </a:prstGeom>
          <a:noFill/>
        </p:spPr>
        <p:txBody>
          <a:bodyPr wrap="none" rtlCol="0">
            <a:spAutoFit/>
          </a:bodyPr>
          <a:lstStyle/>
          <a:p>
            <a:r>
              <a:rPr lang="en-US" sz="2400" dirty="0">
                <a:solidFill>
                  <a:schemeClr val="bg1"/>
                </a:solidFill>
              </a:rPr>
              <a:t>Low Cost</a:t>
            </a:r>
          </a:p>
        </p:txBody>
      </p:sp>
      <p:sp>
        <p:nvSpPr>
          <p:cNvPr id="7" name="TextBox 6">
            <a:extLst>
              <a:ext uri="{FF2B5EF4-FFF2-40B4-BE49-F238E27FC236}">
                <a16:creationId xmlns:a16="http://schemas.microsoft.com/office/drawing/2014/main" id="{6A8BA782-0910-009A-9F57-84FBBBC7D083}"/>
              </a:ext>
            </a:extLst>
          </p:cNvPr>
          <p:cNvSpPr txBox="1"/>
          <p:nvPr/>
        </p:nvSpPr>
        <p:spPr>
          <a:xfrm>
            <a:off x="4409610" y="2450120"/>
            <a:ext cx="742191" cy="461665"/>
          </a:xfrm>
          <a:prstGeom prst="rect">
            <a:avLst/>
          </a:prstGeom>
          <a:noFill/>
        </p:spPr>
        <p:txBody>
          <a:bodyPr wrap="none" rtlCol="0">
            <a:spAutoFit/>
          </a:bodyPr>
          <a:lstStyle/>
          <a:p>
            <a:r>
              <a:rPr lang="en-US" sz="2400" dirty="0">
                <a:solidFill>
                  <a:schemeClr val="bg1"/>
                </a:solidFill>
              </a:rPr>
              <a:t>Fast</a:t>
            </a:r>
          </a:p>
        </p:txBody>
      </p:sp>
      <p:sp>
        <p:nvSpPr>
          <p:cNvPr id="8" name="TextBox 7">
            <a:extLst>
              <a:ext uri="{FF2B5EF4-FFF2-40B4-BE49-F238E27FC236}">
                <a16:creationId xmlns:a16="http://schemas.microsoft.com/office/drawing/2014/main" id="{F29BE87C-6893-7360-CBC1-80EEC29F7648}"/>
              </a:ext>
            </a:extLst>
          </p:cNvPr>
          <p:cNvSpPr txBox="1"/>
          <p:nvPr/>
        </p:nvSpPr>
        <p:spPr>
          <a:xfrm>
            <a:off x="2732701" y="4346289"/>
            <a:ext cx="1516190" cy="830997"/>
          </a:xfrm>
          <a:prstGeom prst="rect">
            <a:avLst/>
          </a:prstGeom>
          <a:noFill/>
        </p:spPr>
        <p:txBody>
          <a:bodyPr wrap="square" rtlCol="0">
            <a:spAutoFit/>
          </a:bodyPr>
          <a:lstStyle/>
          <a:p>
            <a:pPr algn="ctr"/>
            <a:r>
              <a:rPr lang="en-US" sz="2400" dirty="0">
                <a:solidFill>
                  <a:schemeClr val="bg1"/>
                </a:solidFill>
              </a:rPr>
              <a:t>High Quality</a:t>
            </a:r>
          </a:p>
        </p:txBody>
      </p:sp>
      <p:sp>
        <p:nvSpPr>
          <p:cNvPr id="9" name="TextBox 8">
            <a:extLst>
              <a:ext uri="{FF2B5EF4-FFF2-40B4-BE49-F238E27FC236}">
                <a16:creationId xmlns:a16="http://schemas.microsoft.com/office/drawing/2014/main" id="{F8739F51-A0D2-9D5C-A2EA-B4D4F2F0BBFC}"/>
              </a:ext>
            </a:extLst>
          </p:cNvPr>
          <p:cNvSpPr txBox="1"/>
          <p:nvPr/>
        </p:nvSpPr>
        <p:spPr>
          <a:xfrm>
            <a:off x="157113" y="201953"/>
            <a:ext cx="1147203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The Designer's Dilemma: </a:t>
            </a:r>
            <a:r>
              <a:rPr lang="en-US" sz="4000" b="1" dirty="0">
                <a:solidFill>
                  <a:schemeClr val="tx2">
                    <a:lumMod val="50000"/>
                    <a:lumOff val="50000"/>
                  </a:schemeClr>
                </a:solidFill>
                <a:latin typeface="Arial" panose="020B0604020202020204" pitchFamily="34" charset="0"/>
                <a:cs typeface="Arial" panose="020B0604020202020204" pitchFamily="34" charset="0"/>
              </a:rPr>
              <a:t>The Tyranny of the Or</a:t>
            </a:r>
          </a:p>
        </p:txBody>
      </p:sp>
      <p:sp>
        <p:nvSpPr>
          <p:cNvPr id="10" name="TextBox 9">
            <a:extLst>
              <a:ext uri="{FF2B5EF4-FFF2-40B4-BE49-F238E27FC236}">
                <a16:creationId xmlns:a16="http://schemas.microsoft.com/office/drawing/2014/main" id="{38BF84CB-AA1D-C9AA-2F58-84FB858C3B4B}"/>
              </a:ext>
            </a:extLst>
          </p:cNvPr>
          <p:cNvSpPr txBox="1"/>
          <p:nvPr/>
        </p:nvSpPr>
        <p:spPr>
          <a:xfrm>
            <a:off x="2839793" y="2013118"/>
            <a:ext cx="1133397" cy="646331"/>
          </a:xfrm>
          <a:prstGeom prst="rect">
            <a:avLst/>
          </a:prstGeom>
          <a:noFill/>
        </p:spPr>
        <p:txBody>
          <a:bodyPr wrap="square" rtlCol="0">
            <a:spAutoFit/>
          </a:bodyPr>
          <a:lstStyle/>
          <a:p>
            <a:pPr algn="ctr"/>
            <a:r>
              <a:rPr lang="en-US" dirty="0">
                <a:solidFill>
                  <a:schemeClr val="bg1"/>
                </a:solidFill>
              </a:rPr>
              <a:t>Bad Quality</a:t>
            </a:r>
          </a:p>
        </p:txBody>
      </p:sp>
      <p:sp>
        <p:nvSpPr>
          <p:cNvPr id="11" name="TextBox 10">
            <a:extLst>
              <a:ext uri="{FF2B5EF4-FFF2-40B4-BE49-F238E27FC236}">
                <a16:creationId xmlns:a16="http://schemas.microsoft.com/office/drawing/2014/main" id="{868433E7-C31F-BD6B-1EAF-7533B4053AAD}"/>
              </a:ext>
            </a:extLst>
          </p:cNvPr>
          <p:cNvSpPr txBox="1"/>
          <p:nvPr/>
        </p:nvSpPr>
        <p:spPr>
          <a:xfrm>
            <a:off x="3567845" y="3745629"/>
            <a:ext cx="1362092" cy="369332"/>
          </a:xfrm>
          <a:prstGeom prst="rect">
            <a:avLst/>
          </a:prstGeom>
          <a:noFill/>
        </p:spPr>
        <p:txBody>
          <a:bodyPr wrap="square" rtlCol="0">
            <a:spAutoFit/>
          </a:bodyPr>
          <a:lstStyle/>
          <a:p>
            <a:pPr algn="ctr"/>
            <a:r>
              <a:rPr lang="en-US" dirty="0">
                <a:solidFill>
                  <a:schemeClr val="bg1"/>
                </a:solidFill>
              </a:rPr>
              <a:t>Expensive</a:t>
            </a:r>
          </a:p>
        </p:txBody>
      </p:sp>
      <p:sp>
        <p:nvSpPr>
          <p:cNvPr id="12" name="TextBox 11">
            <a:extLst>
              <a:ext uri="{FF2B5EF4-FFF2-40B4-BE49-F238E27FC236}">
                <a16:creationId xmlns:a16="http://schemas.microsoft.com/office/drawing/2014/main" id="{30D64B78-1DCD-CC3D-4CB5-3B0968C671AC}"/>
              </a:ext>
            </a:extLst>
          </p:cNvPr>
          <p:cNvSpPr txBox="1"/>
          <p:nvPr/>
        </p:nvSpPr>
        <p:spPr>
          <a:xfrm>
            <a:off x="2136613" y="3660666"/>
            <a:ext cx="1133397" cy="369332"/>
          </a:xfrm>
          <a:prstGeom prst="rect">
            <a:avLst/>
          </a:prstGeom>
          <a:noFill/>
        </p:spPr>
        <p:txBody>
          <a:bodyPr wrap="square" rtlCol="0">
            <a:spAutoFit/>
          </a:bodyPr>
          <a:lstStyle/>
          <a:p>
            <a:pPr algn="ctr"/>
            <a:r>
              <a:rPr lang="en-US" dirty="0">
                <a:solidFill>
                  <a:schemeClr val="bg1"/>
                </a:solidFill>
              </a:rPr>
              <a:t>Slow</a:t>
            </a:r>
          </a:p>
        </p:txBody>
      </p:sp>
      <p:sp>
        <p:nvSpPr>
          <p:cNvPr id="13" name="TextBox 12">
            <a:extLst>
              <a:ext uri="{FF2B5EF4-FFF2-40B4-BE49-F238E27FC236}">
                <a16:creationId xmlns:a16="http://schemas.microsoft.com/office/drawing/2014/main" id="{D36FF447-C528-98CC-A979-FCE22971464A}"/>
              </a:ext>
            </a:extLst>
          </p:cNvPr>
          <p:cNvSpPr txBox="1"/>
          <p:nvPr/>
        </p:nvSpPr>
        <p:spPr>
          <a:xfrm>
            <a:off x="5656585" y="1319443"/>
            <a:ext cx="6535415" cy="4339650"/>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sz="2400" dirty="0">
                <a:solidFill>
                  <a:schemeClr val="bg1"/>
                </a:solidFill>
              </a:rPr>
              <a:t>The knowledge is not well distributed</a:t>
            </a:r>
          </a:p>
          <a:p>
            <a:pPr marL="342900" indent="-342900">
              <a:spcAft>
                <a:spcPts val="1800"/>
              </a:spcAft>
              <a:buFont typeface="Arial" panose="020B0604020202020204" pitchFamily="34" charset="0"/>
              <a:buChar char="•"/>
            </a:pPr>
            <a:r>
              <a:rPr lang="en-US" sz="2400" dirty="0">
                <a:solidFill>
                  <a:schemeClr val="bg1"/>
                </a:solidFill>
              </a:rPr>
              <a:t>By nature, we often lack off the shelf components</a:t>
            </a:r>
          </a:p>
          <a:p>
            <a:pPr marL="342900" indent="-342900">
              <a:spcAft>
                <a:spcPts val="1800"/>
              </a:spcAft>
              <a:buFont typeface="Arial" panose="020B0604020202020204" pitchFamily="34" charset="0"/>
              <a:buChar char="•"/>
            </a:pPr>
            <a:r>
              <a:rPr lang="en-US" sz="2400" dirty="0">
                <a:solidFill>
                  <a:schemeClr val="bg1"/>
                </a:solidFill>
              </a:rPr>
              <a:t>We lack the advanced design software needed to create the functionality</a:t>
            </a:r>
          </a:p>
          <a:p>
            <a:pPr marL="342900" indent="-342900">
              <a:spcAft>
                <a:spcPts val="1800"/>
              </a:spcAft>
              <a:buFont typeface="Arial" panose="020B0604020202020204" pitchFamily="34" charset="0"/>
              <a:buChar char="•"/>
            </a:pPr>
            <a:r>
              <a:rPr lang="en-US" sz="2400" dirty="0">
                <a:solidFill>
                  <a:schemeClr val="bg1"/>
                </a:solidFill>
              </a:rPr>
              <a:t>Prototyping is imprecise, expensive and time consuming</a:t>
            </a:r>
          </a:p>
          <a:p>
            <a:pPr marL="342900" indent="-342900">
              <a:spcAft>
                <a:spcPts val="1800"/>
              </a:spcAft>
              <a:buFont typeface="Arial" panose="020B0604020202020204" pitchFamily="34" charset="0"/>
              <a:buChar char="•"/>
            </a:pPr>
            <a:r>
              <a:rPr lang="en-US" sz="2400" dirty="0">
                <a:solidFill>
                  <a:schemeClr val="bg1"/>
                </a:solidFill>
              </a:rPr>
              <a:t>We settle for close enough, or abandon a differentiating and effective design</a:t>
            </a:r>
          </a:p>
        </p:txBody>
      </p:sp>
      <p:grpSp>
        <p:nvGrpSpPr>
          <p:cNvPr id="14" name="Group 13">
            <a:extLst>
              <a:ext uri="{FF2B5EF4-FFF2-40B4-BE49-F238E27FC236}">
                <a16:creationId xmlns:a16="http://schemas.microsoft.com/office/drawing/2014/main" id="{12E54EE6-8289-E38C-1731-3E81E0F7A514}"/>
              </a:ext>
            </a:extLst>
          </p:cNvPr>
          <p:cNvGrpSpPr/>
          <p:nvPr/>
        </p:nvGrpSpPr>
        <p:grpSpPr>
          <a:xfrm>
            <a:off x="195942" y="6227092"/>
            <a:ext cx="2797194" cy="611599"/>
            <a:chOff x="285659" y="1036273"/>
            <a:chExt cx="5354371" cy="1247698"/>
          </a:xfrm>
        </p:grpSpPr>
        <p:pic>
          <p:nvPicPr>
            <p:cNvPr id="15" name="Picture 2" descr="Correlated Magnetics">
              <a:extLst>
                <a:ext uri="{FF2B5EF4-FFF2-40B4-BE49-F238E27FC236}">
                  <a16:creationId xmlns:a16="http://schemas.microsoft.com/office/drawing/2014/main" id="{23B74F5A-9320-AF37-C278-C69C933D44E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orrelated Magnetics">
              <a:extLst>
                <a:ext uri="{FF2B5EF4-FFF2-40B4-BE49-F238E27FC236}">
                  <a16:creationId xmlns:a16="http://schemas.microsoft.com/office/drawing/2014/main" id="{A3D7539A-5779-877F-9444-F74F9B1F7C9E}"/>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E7A00ED-4411-6D77-C316-AD2BB79C6F99}"/>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9" name="Oval 18">
            <a:extLst>
              <a:ext uri="{FF2B5EF4-FFF2-40B4-BE49-F238E27FC236}">
                <a16:creationId xmlns:a16="http://schemas.microsoft.com/office/drawing/2014/main" id="{C5F764DD-6ED2-9751-E075-356A249C8F25}"/>
              </a:ext>
            </a:extLst>
          </p:cNvPr>
          <p:cNvSpPr/>
          <p:nvPr/>
        </p:nvSpPr>
        <p:spPr>
          <a:xfrm>
            <a:off x="3036284" y="2958367"/>
            <a:ext cx="768879" cy="858792"/>
          </a:xfrm>
          <a:prstGeom prst="ellipse">
            <a:avLst/>
          </a:prstGeom>
          <a:gradFill flip="none" rotWithShape="1">
            <a:gsLst>
              <a:gs pos="0">
                <a:schemeClr val="accent1">
                  <a:lumMod val="5000"/>
                  <a:lumOff val="95000"/>
                </a:schemeClr>
              </a:gs>
              <a:gs pos="42000">
                <a:srgbClr val="3C808E"/>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0E1DA8-1139-D5DF-0C21-E495E5B58835}"/>
              </a:ext>
            </a:extLst>
          </p:cNvPr>
          <p:cNvSpPr txBox="1"/>
          <p:nvPr/>
        </p:nvSpPr>
        <p:spPr>
          <a:xfrm>
            <a:off x="2756234" y="2809101"/>
            <a:ext cx="1274554" cy="369332"/>
          </a:xfrm>
          <a:prstGeom prst="rect">
            <a:avLst/>
          </a:prstGeom>
          <a:noFill/>
        </p:spPr>
        <p:txBody>
          <a:bodyPr wrap="square" rtlCol="0">
            <a:spAutoFit/>
          </a:bodyPr>
          <a:lstStyle/>
          <a:p>
            <a:pPr algn="ctr"/>
            <a:r>
              <a:rPr lang="en-US" b="1" dirty="0">
                <a:solidFill>
                  <a:schemeClr val="bg1"/>
                </a:solidFill>
              </a:rPr>
              <a:t>Objective</a:t>
            </a:r>
          </a:p>
        </p:txBody>
      </p:sp>
      <p:sp>
        <p:nvSpPr>
          <p:cNvPr id="20" name="TextBox 19">
            <a:extLst>
              <a:ext uri="{FF2B5EF4-FFF2-40B4-BE49-F238E27FC236}">
                <a16:creationId xmlns:a16="http://schemas.microsoft.com/office/drawing/2014/main" id="{F923C955-551C-11BD-9C02-B2AED1DEC1D2}"/>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1732072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AFA802-9B2B-9544-30A7-C972AC26E0B2}"/>
              </a:ext>
            </a:extLst>
          </p:cNvPr>
          <p:cNvPicPr>
            <a:picLocks noChangeAspect="1"/>
          </p:cNvPicPr>
          <p:nvPr/>
        </p:nvPicPr>
        <p:blipFill rotWithShape="1">
          <a:blip r:embed="rId3">
            <a:alphaModFix amt="85000"/>
            <a:extLst>
              <a:ext uri="{BEBA8EAE-BF5A-486C-A8C5-ECC9F3942E4B}">
                <a14:imgProps xmlns:a14="http://schemas.microsoft.com/office/drawing/2010/main">
                  <a14:imgLayer r:embed="rId4">
                    <a14:imgEffect>
                      <a14:artisticGlass/>
                    </a14:imgEffect>
                    <a14:imgEffect>
                      <a14:brightnessContrast bright="-20000" contrast="20000"/>
                    </a14:imgEffect>
                  </a14:imgLayer>
                </a14:imgProps>
              </a:ext>
            </a:extLst>
          </a:blip>
          <a:srcRect b="2618"/>
          <a:stretch/>
        </p:blipFill>
        <p:spPr>
          <a:xfrm>
            <a:off x="0" y="0"/>
            <a:ext cx="12192000" cy="6858000"/>
          </a:xfrm>
          <a:custGeom>
            <a:avLst/>
            <a:gdLst/>
            <a:ahLst/>
            <a:cxnLst/>
            <a:rect l="l" t="t" r="r" b="b"/>
            <a:pathLst>
              <a:path w="12192000" h="6858000">
                <a:moveTo>
                  <a:pt x="9506081" y="5464734"/>
                </a:moveTo>
                <a:lnTo>
                  <a:pt x="9506081" y="5500104"/>
                </a:lnTo>
                <a:cubicBezTo>
                  <a:pt x="9506081" y="5527675"/>
                  <a:pt x="9501638" y="5550076"/>
                  <a:pt x="9492750" y="5567307"/>
                </a:cubicBezTo>
                <a:cubicBezTo>
                  <a:pt x="9483862" y="5584539"/>
                  <a:pt x="9468806" y="5599140"/>
                  <a:pt x="9447585" y="5611111"/>
                </a:cubicBezTo>
                <a:cubicBezTo>
                  <a:pt x="9426363" y="5623083"/>
                  <a:pt x="9403418" y="5629068"/>
                  <a:pt x="9378750" y="5629068"/>
                </a:cubicBezTo>
                <a:cubicBezTo>
                  <a:pt x="9355170" y="5629068"/>
                  <a:pt x="9337303" y="5623536"/>
                  <a:pt x="9325150" y="5612472"/>
                </a:cubicBezTo>
                <a:cubicBezTo>
                  <a:pt x="9312998" y="5601407"/>
                  <a:pt x="9306922" y="5587169"/>
                  <a:pt x="9306922" y="5569756"/>
                </a:cubicBezTo>
                <a:cubicBezTo>
                  <a:pt x="9306922" y="5554519"/>
                  <a:pt x="9313088" y="5540916"/>
                  <a:pt x="9325422" y="5528944"/>
                </a:cubicBezTo>
                <a:cubicBezTo>
                  <a:pt x="9337394" y="5517336"/>
                  <a:pt x="9365871" y="5505546"/>
                  <a:pt x="9410854" y="5493574"/>
                </a:cubicBezTo>
                <a:cubicBezTo>
                  <a:pt x="9443866" y="5485231"/>
                  <a:pt x="9475608" y="5475617"/>
                  <a:pt x="9506081" y="5464734"/>
                </a:cubicBezTo>
                <a:close/>
                <a:moveTo>
                  <a:pt x="5115057" y="5464734"/>
                </a:moveTo>
                <a:lnTo>
                  <a:pt x="5115057" y="5500104"/>
                </a:lnTo>
                <a:cubicBezTo>
                  <a:pt x="5115057" y="5527675"/>
                  <a:pt x="5110613" y="5550076"/>
                  <a:pt x="5101725" y="5567307"/>
                </a:cubicBezTo>
                <a:cubicBezTo>
                  <a:pt x="5092837" y="5584539"/>
                  <a:pt x="5077782" y="5599140"/>
                  <a:pt x="5056560" y="5611111"/>
                </a:cubicBezTo>
                <a:cubicBezTo>
                  <a:pt x="5035339" y="5623083"/>
                  <a:pt x="5012394" y="5629068"/>
                  <a:pt x="4987725" y="5629068"/>
                </a:cubicBezTo>
                <a:cubicBezTo>
                  <a:pt x="4964145" y="5629068"/>
                  <a:pt x="4946279" y="5623536"/>
                  <a:pt x="4934126" y="5612472"/>
                </a:cubicBezTo>
                <a:cubicBezTo>
                  <a:pt x="4921973" y="5601407"/>
                  <a:pt x="4915897" y="5587169"/>
                  <a:pt x="4915897" y="5569756"/>
                </a:cubicBezTo>
                <a:cubicBezTo>
                  <a:pt x="4915897" y="5554519"/>
                  <a:pt x="4922064" y="5540916"/>
                  <a:pt x="4934398" y="5528944"/>
                </a:cubicBezTo>
                <a:cubicBezTo>
                  <a:pt x="4946370" y="5517336"/>
                  <a:pt x="4974847" y="5505546"/>
                  <a:pt x="5019830" y="5493574"/>
                </a:cubicBezTo>
                <a:cubicBezTo>
                  <a:pt x="5052842" y="5485231"/>
                  <a:pt x="5084585" y="5475617"/>
                  <a:pt x="5115057" y="5464734"/>
                </a:cubicBezTo>
                <a:close/>
                <a:moveTo>
                  <a:pt x="3170073" y="5300400"/>
                </a:moveTo>
                <a:cubicBezTo>
                  <a:pt x="3200546" y="5300400"/>
                  <a:pt x="3226121" y="5312644"/>
                  <a:pt x="3246799" y="5337130"/>
                </a:cubicBezTo>
                <a:cubicBezTo>
                  <a:pt x="3267477" y="5361617"/>
                  <a:pt x="3277815" y="5398892"/>
                  <a:pt x="3277815" y="5448954"/>
                </a:cubicBezTo>
                <a:cubicBezTo>
                  <a:pt x="3277815" y="5502644"/>
                  <a:pt x="3267567" y="5541641"/>
                  <a:pt x="3247071" y="5565947"/>
                </a:cubicBezTo>
                <a:cubicBezTo>
                  <a:pt x="3226575" y="5590252"/>
                  <a:pt x="3200365" y="5602405"/>
                  <a:pt x="3168441" y="5602405"/>
                </a:cubicBezTo>
                <a:cubicBezTo>
                  <a:pt x="3136880" y="5602405"/>
                  <a:pt x="3110670" y="5590071"/>
                  <a:pt x="3089811" y="5565402"/>
                </a:cubicBezTo>
                <a:cubicBezTo>
                  <a:pt x="3068952" y="5540734"/>
                  <a:pt x="3058522" y="5502644"/>
                  <a:pt x="3058522" y="5451130"/>
                </a:cubicBezTo>
                <a:cubicBezTo>
                  <a:pt x="3058522" y="5400343"/>
                  <a:pt x="3069042" y="5362524"/>
                  <a:pt x="3090083" y="5337675"/>
                </a:cubicBezTo>
                <a:cubicBezTo>
                  <a:pt x="3111123" y="5312825"/>
                  <a:pt x="3137787" y="5300400"/>
                  <a:pt x="3170073" y="5300400"/>
                </a:cubicBezTo>
                <a:close/>
                <a:moveTo>
                  <a:pt x="7772280" y="5279178"/>
                </a:moveTo>
                <a:cubicBezTo>
                  <a:pt x="7802753" y="5279178"/>
                  <a:pt x="7827330" y="5288429"/>
                  <a:pt x="7846013" y="5306930"/>
                </a:cubicBezTo>
                <a:cubicBezTo>
                  <a:pt x="7864696" y="5325431"/>
                  <a:pt x="7876214" y="5356085"/>
                  <a:pt x="7880567" y="5398892"/>
                </a:cubicBezTo>
                <a:lnTo>
                  <a:pt x="7662361" y="5398892"/>
                </a:lnTo>
                <a:cubicBezTo>
                  <a:pt x="7665989" y="5364429"/>
                  <a:pt x="7674514" y="5338491"/>
                  <a:pt x="7687937" y="5321078"/>
                </a:cubicBezTo>
                <a:cubicBezTo>
                  <a:pt x="7708977" y="5293145"/>
                  <a:pt x="7737092" y="5279178"/>
                  <a:pt x="7772280" y="5279178"/>
                </a:cubicBezTo>
                <a:close/>
                <a:moveTo>
                  <a:pt x="10165232" y="5148037"/>
                </a:moveTo>
                <a:cubicBezTo>
                  <a:pt x="10097757" y="5148037"/>
                  <a:pt x="10042435" y="5156917"/>
                  <a:pt x="9999265" y="5174675"/>
                </a:cubicBezTo>
                <a:cubicBezTo>
                  <a:pt x="9972057" y="5185910"/>
                  <a:pt x="9945575" y="5203035"/>
                  <a:pt x="9919819" y="5226051"/>
                </a:cubicBezTo>
                <a:cubicBezTo>
                  <a:pt x="9894062" y="5249067"/>
                  <a:pt x="9873747" y="5275071"/>
                  <a:pt x="9858874" y="5304065"/>
                </a:cubicBezTo>
                <a:cubicBezTo>
                  <a:pt x="9838559" y="5343572"/>
                  <a:pt x="9828401" y="5393048"/>
                  <a:pt x="9828401" y="5452491"/>
                </a:cubicBezTo>
                <a:cubicBezTo>
                  <a:pt x="9828401" y="5509394"/>
                  <a:pt x="9836745" y="5555062"/>
                  <a:pt x="9853432" y="5589494"/>
                </a:cubicBezTo>
                <a:cubicBezTo>
                  <a:pt x="9870119" y="5623926"/>
                  <a:pt x="9893155" y="5653918"/>
                  <a:pt x="9922540" y="5679471"/>
                </a:cubicBezTo>
                <a:cubicBezTo>
                  <a:pt x="9951924" y="5705023"/>
                  <a:pt x="9987022" y="5723507"/>
                  <a:pt x="10027833" y="5734923"/>
                </a:cubicBezTo>
                <a:cubicBezTo>
                  <a:pt x="10068645" y="5746339"/>
                  <a:pt x="10119704" y="5752047"/>
                  <a:pt x="10181012" y="5752047"/>
                </a:cubicBezTo>
                <a:cubicBezTo>
                  <a:pt x="10244496" y="5752047"/>
                  <a:pt x="10296827" y="5743159"/>
                  <a:pt x="10338000" y="5725383"/>
                </a:cubicBezTo>
                <a:cubicBezTo>
                  <a:pt x="10379174" y="5707608"/>
                  <a:pt x="10413003" y="5682667"/>
                  <a:pt x="10439485" y="5650562"/>
                </a:cubicBezTo>
                <a:cubicBezTo>
                  <a:pt x="10465966" y="5618457"/>
                  <a:pt x="10485012" y="5580457"/>
                  <a:pt x="10496621" y="5536562"/>
                </a:cubicBezTo>
                <a:lnTo>
                  <a:pt x="10286034" y="5512620"/>
                </a:lnTo>
                <a:cubicBezTo>
                  <a:pt x="10276239" y="5543455"/>
                  <a:pt x="10261457" y="5566309"/>
                  <a:pt x="10241685" y="5581183"/>
                </a:cubicBezTo>
                <a:cubicBezTo>
                  <a:pt x="10221914" y="5596056"/>
                  <a:pt x="10197519" y="5603493"/>
                  <a:pt x="10168497" y="5603493"/>
                </a:cubicBezTo>
                <a:cubicBezTo>
                  <a:pt x="10133671" y="5603493"/>
                  <a:pt x="10105012" y="5591182"/>
                  <a:pt x="10082520" y="5566559"/>
                </a:cubicBezTo>
                <a:cubicBezTo>
                  <a:pt x="10060029" y="5541936"/>
                  <a:pt x="10048783" y="5505906"/>
                  <a:pt x="10048783" y="5458468"/>
                </a:cubicBezTo>
                <a:cubicBezTo>
                  <a:pt x="10048783" y="5405232"/>
                  <a:pt x="10060119" y="5365487"/>
                  <a:pt x="10082793" y="5339235"/>
                </a:cubicBezTo>
                <a:cubicBezTo>
                  <a:pt x="10105466" y="5312982"/>
                  <a:pt x="10135122" y="5299856"/>
                  <a:pt x="10171762" y="5299856"/>
                </a:cubicBezTo>
                <a:cubicBezTo>
                  <a:pt x="10200784" y="5299856"/>
                  <a:pt x="10223910" y="5306114"/>
                  <a:pt x="10241141" y="5318629"/>
                </a:cubicBezTo>
                <a:cubicBezTo>
                  <a:pt x="10258372" y="5331145"/>
                  <a:pt x="10270253" y="5349737"/>
                  <a:pt x="10276783" y="5374405"/>
                </a:cubicBezTo>
                <a:lnTo>
                  <a:pt x="10485194" y="5346653"/>
                </a:lnTo>
                <a:cubicBezTo>
                  <a:pt x="10465242" y="5281717"/>
                  <a:pt x="10430506" y="5232381"/>
                  <a:pt x="10380988" y="5198643"/>
                </a:cubicBezTo>
                <a:cubicBezTo>
                  <a:pt x="10331470" y="5164906"/>
                  <a:pt x="10259552" y="5148037"/>
                  <a:pt x="10165232" y="5148037"/>
                </a:cubicBezTo>
                <a:close/>
                <a:moveTo>
                  <a:pt x="9401060" y="5148037"/>
                </a:moveTo>
                <a:cubicBezTo>
                  <a:pt x="9359704" y="5148037"/>
                  <a:pt x="9321250" y="5151121"/>
                  <a:pt x="9285700" y="5157288"/>
                </a:cubicBezTo>
                <a:cubicBezTo>
                  <a:pt x="9250148" y="5163455"/>
                  <a:pt x="9222215" y="5172161"/>
                  <a:pt x="9201900" y="5183407"/>
                </a:cubicBezTo>
                <a:cubicBezTo>
                  <a:pt x="9173604" y="5199006"/>
                  <a:pt x="9151929" y="5217417"/>
                  <a:pt x="9136874" y="5238639"/>
                </a:cubicBezTo>
                <a:cubicBezTo>
                  <a:pt x="9121818" y="5259861"/>
                  <a:pt x="9110302" y="5288973"/>
                  <a:pt x="9102320" y="5325975"/>
                </a:cubicBezTo>
                <a:lnTo>
                  <a:pt x="9313996" y="5348286"/>
                </a:lnTo>
                <a:cubicBezTo>
                  <a:pt x="9322702" y="5323254"/>
                  <a:pt x="9334129" y="5306204"/>
                  <a:pt x="9348277" y="5297135"/>
                </a:cubicBezTo>
                <a:cubicBezTo>
                  <a:pt x="9366416" y="5285527"/>
                  <a:pt x="9393623" y="5279722"/>
                  <a:pt x="9429900" y="5279722"/>
                </a:cubicBezTo>
                <a:cubicBezTo>
                  <a:pt x="9458196" y="5279722"/>
                  <a:pt x="9477966" y="5285164"/>
                  <a:pt x="9489212" y="5296047"/>
                </a:cubicBezTo>
                <a:cubicBezTo>
                  <a:pt x="9500458" y="5306930"/>
                  <a:pt x="9506081" y="5325975"/>
                  <a:pt x="9506081" y="5353183"/>
                </a:cubicBezTo>
                <a:cubicBezTo>
                  <a:pt x="9478511" y="5364066"/>
                  <a:pt x="9452392" y="5372863"/>
                  <a:pt x="9427723" y="5379574"/>
                </a:cubicBezTo>
                <a:cubicBezTo>
                  <a:pt x="9403055" y="5386286"/>
                  <a:pt x="9349184" y="5397985"/>
                  <a:pt x="9266110" y="5414672"/>
                </a:cubicBezTo>
                <a:cubicBezTo>
                  <a:pt x="9196821" y="5428457"/>
                  <a:pt x="9149298" y="5449498"/>
                  <a:pt x="9123542" y="5477794"/>
                </a:cubicBezTo>
                <a:cubicBezTo>
                  <a:pt x="9097785" y="5506090"/>
                  <a:pt x="9084907" y="5542185"/>
                  <a:pt x="9084907" y="5586080"/>
                </a:cubicBezTo>
                <a:cubicBezTo>
                  <a:pt x="9084907" y="5632877"/>
                  <a:pt x="9102774" y="5672238"/>
                  <a:pt x="9138506" y="5704161"/>
                </a:cubicBezTo>
                <a:cubicBezTo>
                  <a:pt x="9174238" y="5736085"/>
                  <a:pt x="9226568" y="5752047"/>
                  <a:pt x="9295494" y="5752047"/>
                </a:cubicBezTo>
                <a:cubicBezTo>
                  <a:pt x="9347370" y="5752047"/>
                  <a:pt x="9392898" y="5744066"/>
                  <a:pt x="9432076" y="5728104"/>
                </a:cubicBezTo>
                <a:cubicBezTo>
                  <a:pt x="9460735" y="5716133"/>
                  <a:pt x="9489576" y="5696181"/>
                  <a:pt x="9518596" y="5668247"/>
                </a:cubicBezTo>
                <a:cubicBezTo>
                  <a:pt x="9521136" y="5684935"/>
                  <a:pt x="9523675" y="5697178"/>
                  <a:pt x="9526215" y="5704978"/>
                </a:cubicBezTo>
                <a:cubicBezTo>
                  <a:pt x="9528754" y="5712777"/>
                  <a:pt x="9534196" y="5724114"/>
                  <a:pt x="9542539" y="5738987"/>
                </a:cubicBezTo>
                <a:lnTo>
                  <a:pt x="9750406" y="5738987"/>
                </a:lnTo>
                <a:cubicBezTo>
                  <a:pt x="9738797" y="5715044"/>
                  <a:pt x="9731270" y="5695364"/>
                  <a:pt x="9727823" y="5679947"/>
                </a:cubicBezTo>
                <a:cubicBezTo>
                  <a:pt x="9724377" y="5664529"/>
                  <a:pt x="9722654" y="5643216"/>
                  <a:pt x="9722654" y="5616009"/>
                </a:cubicBezTo>
                <a:lnTo>
                  <a:pt x="9722654" y="5360801"/>
                </a:lnTo>
                <a:cubicBezTo>
                  <a:pt x="9722654" y="5333593"/>
                  <a:pt x="9717213" y="5305025"/>
                  <a:pt x="9706329" y="5275097"/>
                </a:cubicBezTo>
                <a:cubicBezTo>
                  <a:pt x="9695446" y="5245169"/>
                  <a:pt x="9680573" y="5222042"/>
                  <a:pt x="9661709" y="5205717"/>
                </a:cubicBezTo>
                <a:cubicBezTo>
                  <a:pt x="9634864" y="5182137"/>
                  <a:pt x="9601308" y="5166629"/>
                  <a:pt x="9561041" y="5159192"/>
                </a:cubicBezTo>
                <a:cubicBezTo>
                  <a:pt x="9520774" y="5151756"/>
                  <a:pt x="9467446" y="5148037"/>
                  <a:pt x="9401060" y="5148037"/>
                </a:cubicBezTo>
                <a:close/>
                <a:moveTo>
                  <a:pt x="8557130" y="5148037"/>
                </a:moveTo>
                <a:cubicBezTo>
                  <a:pt x="8525932" y="5148037"/>
                  <a:pt x="8499722" y="5155746"/>
                  <a:pt x="8478500" y="5171164"/>
                </a:cubicBezTo>
                <a:cubicBezTo>
                  <a:pt x="8457278" y="5186581"/>
                  <a:pt x="8436690" y="5214787"/>
                  <a:pt x="8416738" y="5255780"/>
                </a:cubicBezTo>
                <a:lnTo>
                  <a:pt x="8416738" y="5161097"/>
                </a:lnTo>
                <a:lnTo>
                  <a:pt x="8209416" y="5161097"/>
                </a:lnTo>
                <a:lnTo>
                  <a:pt x="8209416" y="5738987"/>
                </a:lnTo>
                <a:lnTo>
                  <a:pt x="8431974" y="5738987"/>
                </a:lnTo>
                <a:lnTo>
                  <a:pt x="8431974" y="5545269"/>
                </a:lnTo>
                <a:cubicBezTo>
                  <a:pt x="8431974" y="5452763"/>
                  <a:pt x="8443402" y="5389641"/>
                  <a:pt x="8466256" y="5355904"/>
                </a:cubicBezTo>
                <a:cubicBezTo>
                  <a:pt x="8482218" y="5331961"/>
                  <a:pt x="8504710" y="5319990"/>
                  <a:pt x="8533732" y="5319990"/>
                </a:cubicBezTo>
                <a:cubicBezTo>
                  <a:pt x="8548968" y="5319990"/>
                  <a:pt x="8569646" y="5325431"/>
                  <a:pt x="8595764" y="5336314"/>
                </a:cubicBezTo>
                <a:lnTo>
                  <a:pt x="8664328" y="5178510"/>
                </a:lnTo>
                <a:cubicBezTo>
                  <a:pt x="8625512" y="5158195"/>
                  <a:pt x="8589779" y="5148037"/>
                  <a:pt x="8557130" y="5148037"/>
                </a:cubicBezTo>
                <a:close/>
                <a:moveTo>
                  <a:pt x="7763030" y="5148037"/>
                </a:moveTo>
                <a:cubicBezTo>
                  <a:pt x="7661092" y="5148037"/>
                  <a:pt x="7581192" y="5175970"/>
                  <a:pt x="7523330" y="5231837"/>
                </a:cubicBezTo>
                <a:cubicBezTo>
                  <a:pt x="7465469" y="5287703"/>
                  <a:pt x="7436538" y="5360801"/>
                  <a:pt x="7436538" y="5451130"/>
                </a:cubicBezTo>
                <a:cubicBezTo>
                  <a:pt x="7436538" y="5514615"/>
                  <a:pt x="7450958" y="5569846"/>
                  <a:pt x="7479798" y="5616825"/>
                </a:cubicBezTo>
                <a:cubicBezTo>
                  <a:pt x="7508638" y="5663803"/>
                  <a:pt x="7545006" y="5698085"/>
                  <a:pt x="7588901" y="5719670"/>
                </a:cubicBezTo>
                <a:cubicBezTo>
                  <a:pt x="7632796" y="5741255"/>
                  <a:pt x="7693015" y="5752047"/>
                  <a:pt x="7769560" y="5752047"/>
                </a:cubicBezTo>
                <a:cubicBezTo>
                  <a:pt x="7857712" y="5752047"/>
                  <a:pt x="7925369" y="5739441"/>
                  <a:pt x="7972529" y="5714228"/>
                </a:cubicBezTo>
                <a:cubicBezTo>
                  <a:pt x="8019688" y="5689016"/>
                  <a:pt x="8059956" y="5647388"/>
                  <a:pt x="8093330" y="5589345"/>
                </a:cubicBezTo>
                <a:lnTo>
                  <a:pt x="7875125" y="5569212"/>
                </a:lnTo>
                <a:cubicBezTo>
                  <a:pt x="7861340" y="5586624"/>
                  <a:pt x="7848462" y="5598777"/>
                  <a:pt x="7836490" y="5605670"/>
                </a:cubicBezTo>
                <a:cubicBezTo>
                  <a:pt x="7816901" y="5616553"/>
                  <a:pt x="7796223" y="5621994"/>
                  <a:pt x="7774457" y="5621994"/>
                </a:cubicBezTo>
                <a:cubicBezTo>
                  <a:pt x="7739994" y="5621994"/>
                  <a:pt x="7712061" y="5609479"/>
                  <a:pt x="7690657" y="5584448"/>
                </a:cubicBezTo>
                <a:cubicBezTo>
                  <a:pt x="7675421" y="5567035"/>
                  <a:pt x="7665808" y="5540553"/>
                  <a:pt x="7661817" y="5505002"/>
                </a:cubicBezTo>
                <a:lnTo>
                  <a:pt x="8105846" y="5505002"/>
                </a:lnTo>
                <a:lnTo>
                  <a:pt x="8105846" y="5479970"/>
                </a:lnTo>
                <a:cubicBezTo>
                  <a:pt x="8105846" y="5403789"/>
                  <a:pt x="8093330" y="5341937"/>
                  <a:pt x="8068299" y="5294414"/>
                </a:cubicBezTo>
                <a:cubicBezTo>
                  <a:pt x="8043268" y="5246892"/>
                  <a:pt x="8006810" y="5210615"/>
                  <a:pt x="7958925" y="5185584"/>
                </a:cubicBezTo>
                <a:cubicBezTo>
                  <a:pt x="7911039" y="5160553"/>
                  <a:pt x="7845741" y="5148037"/>
                  <a:pt x="7763030" y="5148037"/>
                </a:cubicBezTo>
                <a:close/>
                <a:moveTo>
                  <a:pt x="5730131" y="5148037"/>
                </a:moveTo>
                <a:cubicBezTo>
                  <a:pt x="5664833" y="5148037"/>
                  <a:pt x="5612776" y="5154832"/>
                  <a:pt x="5573959" y="5168422"/>
                </a:cubicBezTo>
                <a:cubicBezTo>
                  <a:pt x="5535143" y="5182011"/>
                  <a:pt x="5504670" y="5202577"/>
                  <a:pt x="5482542" y="5230119"/>
                </a:cubicBezTo>
                <a:cubicBezTo>
                  <a:pt x="5460413" y="5257661"/>
                  <a:pt x="5449348" y="5290461"/>
                  <a:pt x="5449348" y="5328517"/>
                </a:cubicBezTo>
                <a:cubicBezTo>
                  <a:pt x="5449348" y="5363309"/>
                  <a:pt x="5459597" y="5394295"/>
                  <a:pt x="5480093" y="5421474"/>
                </a:cubicBezTo>
                <a:cubicBezTo>
                  <a:pt x="5500589" y="5448653"/>
                  <a:pt x="5525801" y="5467951"/>
                  <a:pt x="5555730" y="5479367"/>
                </a:cubicBezTo>
                <a:cubicBezTo>
                  <a:pt x="5585659" y="5490783"/>
                  <a:pt x="5639076" y="5503193"/>
                  <a:pt x="5715983" y="5516599"/>
                </a:cubicBezTo>
                <a:cubicBezTo>
                  <a:pt x="5767496" y="5525657"/>
                  <a:pt x="5799239" y="5533263"/>
                  <a:pt x="5811210" y="5539419"/>
                </a:cubicBezTo>
                <a:cubicBezTo>
                  <a:pt x="5827897" y="5548114"/>
                  <a:pt x="5836241" y="5560431"/>
                  <a:pt x="5836241" y="5576371"/>
                </a:cubicBezTo>
                <a:cubicBezTo>
                  <a:pt x="5836241" y="5590496"/>
                  <a:pt x="5829892" y="5602266"/>
                  <a:pt x="5817196" y="5611681"/>
                </a:cubicBezTo>
                <a:cubicBezTo>
                  <a:pt x="5800871" y="5624361"/>
                  <a:pt x="5777835" y="5630701"/>
                  <a:pt x="5748088" y="5630701"/>
                </a:cubicBezTo>
                <a:cubicBezTo>
                  <a:pt x="5720881" y="5630701"/>
                  <a:pt x="5699114" y="5625078"/>
                  <a:pt x="5682790" y="5613832"/>
                </a:cubicBezTo>
                <a:cubicBezTo>
                  <a:pt x="5666465" y="5602586"/>
                  <a:pt x="5653769" y="5583904"/>
                  <a:pt x="5644699" y="5557784"/>
                </a:cubicBezTo>
                <a:lnTo>
                  <a:pt x="5424861" y="5578462"/>
                </a:lnTo>
                <a:cubicBezTo>
                  <a:pt x="5437558" y="5633966"/>
                  <a:pt x="5466308" y="5676772"/>
                  <a:pt x="5511110" y="5706882"/>
                </a:cubicBezTo>
                <a:cubicBezTo>
                  <a:pt x="5555911" y="5736992"/>
                  <a:pt x="5631096" y="5752047"/>
                  <a:pt x="5736661" y="5752047"/>
                </a:cubicBezTo>
                <a:cubicBezTo>
                  <a:pt x="5811391" y="5752047"/>
                  <a:pt x="5870432" y="5742715"/>
                  <a:pt x="5913783" y="5724053"/>
                </a:cubicBezTo>
                <a:cubicBezTo>
                  <a:pt x="5957133" y="5705390"/>
                  <a:pt x="5988877" y="5680294"/>
                  <a:pt x="6009009" y="5648764"/>
                </a:cubicBezTo>
                <a:cubicBezTo>
                  <a:pt x="6029144" y="5617234"/>
                  <a:pt x="6039210" y="5584799"/>
                  <a:pt x="6039210" y="5551459"/>
                </a:cubicBezTo>
                <a:cubicBezTo>
                  <a:pt x="6039210" y="5518481"/>
                  <a:pt x="6029687" y="5488221"/>
                  <a:pt x="6010642" y="5460679"/>
                </a:cubicBezTo>
                <a:cubicBezTo>
                  <a:pt x="5991597" y="5433137"/>
                  <a:pt x="5964117" y="5411936"/>
                  <a:pt x="5928203" y="5397076"/>
                </a:cubicBezTo>
                <a:cubicBezTo>
                  <a:pt x="5892289" y="5382217"/>
                  <a:pt x="5837510" y="5370621"/>
                  <a:pt x="5763869" y="5362289"/>
                </a:cubicBezTo>
                <a:cubicBezTo>
                  <a:pt x="5715258" y="5356490"/>
                  <a:pt x="5683696" y="5349969"/>
                  <a:pt x="5669186" y="5342725"/>
                </a:cubicBezTo>
                <a:cubicBezTo>
                  <a:pt x="5654675" y="5335481"/>
                  <a:pt x="5647420" y="5324796"/>
                  <a:pt x="5647420" y="5310671"/>
                </a:cubicBezTo>
                <a:cubicBezTo>
                  <a:pt x="5647420" y="5297991"/>
                  <a:pt x="5653133" y="5287214"/>
                  <a:pt x="5664560" y="5278341"/>
                </a:cubicBezTo>
                <a:cubicBezTo>
                  <a:pt x="5675988" y="5269467"/>
                  <a:pt x="5694217" y="5265030"/>
                  <a:pt x="5719248" y="5265030"/>
                </a:cubicBezTo>
                <a:cubicBezTo>
                  <a:pt x="5743916" y="5265030"/>
                  <a:pt x="5764957" y="5270834"/>
                  <a:pt x="5782370" y="5282443"/>
                </a:cubicBezTo>
                <a:cubicBezTo>
                  <a:pt x="5795067" y="5291149"/>
                  <a:pt x="5804136" y="5304753"/>
                  <a:pt x="5809578" y="5323254"/>
                </a:cubicBezTo>
                <a:lnTo>
                  <a:pt x="6019620" y="5302577"/>
                </a:lnTo>
                <a:cubicBezTo>
                  <a:pt x="6005110" y="5264849"/>
                  <a:pt x="5986880" y="5234920"/>
                  <a:pt x="5964933" y="5212791"/>
                </a:cubicBezTo>
                <a:cubicBezTo>
                  <a:pt x="5942985" y="5190663"/>
                  <a:pt x="5915596" y="5174338"/>
                  <a:pt x="5882766" y="5163818"/>
                </a:cubicBezTo>
                <a:cubicBezTo>
                  <a:pt x="5849936" y="5153297"/>
                  <a:pt x="5799057" y="5148037"/>
                  <a:pt x="5730131" y="5148037"/>
                </a:cubicBezTo>
                <a:close/>
                <a:moveTo>
                  <a:pt x="5010035" y="5148037"/>
                </a:moveTo>
                <a:cubicBezTo>
                  <a:pt x="4968680" y="5148037"/>
                  <a:pt x="4930227" y="5151121"/>
                  <a:pt x="4894675" y="5157288"/>
                </a:cubicBezTo>
                <a:cubicBezTo>
                  <a:pt x="4859124" y="5163455"/>
                  <a:pt x="4831191" y="5172161"/>
                  <a:pt x="4810875" y="5183407"/>
                </a:cubicBezTo>
                <a:cubicBezTo>
                  <a:pt x="4782580" y="5199006"/>
                  <a:pt x="4760904" y="5217417"/>
                  <a:pt x="4745849" y="5238639"/>
                </a:cubicBezTo>
                <a:cubicBezTo>
                  <a:pt x="4730795" y="5259861"/>
                  <a:pt x="4719277" y="5288973"/>
                  <a:pt x="4711296" y="5325975"/>
                </a:cubicBezTo>
                <a:lnTo>
                  <a:pt x="4922971" y="5348286"/>
                </a:lnTo>
                <a:cubicBezTo>
                  <a:pt x="4931677" y="5323254"/>
                  <a:pt x="4943104" y="5306204"/>
                  <a:pt x="4957252" y="5297135"/>
                </a:cubicBezTo>
                <a:cubicBezTo>
                  <a:pt x="4975392" y="5285527"/>
                  <a:pt x="5002600" y="5279722"/>
                  <a:pt x="5038875" y="5279722"/>
                </a:cubicBezTo>
                <a:cubicBezTo>
                  <a:pt x="5067172" y="5279722"/>
                  <a:pt x="5086943" y="5285164"/>
                  <a:pt x="5098189" y="5296047"/>
                </a:cubicBezTo>
                <a:cubicBezTo>
                  <a:pt x="5109434" y="5306930"/>
                  <a:pt x="5115057" y="5325975"/>
                  <a:pt x="5115057" y="5353183"/>
                </a:cubicBezTo>
                <a:cubicBezTo>
                  <a:pt x="5087487" y="5364066"/>
                  <a:pt x="5061367" y="5372863"/>
                  <a:pt x="5036699" y="5379574"/>
                </a:cubicBezTo>
                <a:cubicBezTo>
                  <a:pt x="5012030" y="5386286"/>
                  <a:pt x="4958160" y="5397985"/>
                  <a:pt x="4875086" y="5414672"/>
                </a:cubicBezTo>
                <a:cubicBezTo>
                  <a:pt x="4805797" y="5428457"/>
                  <a:pt x="4758274" y="5449498"/>
                  <a:pt x="4732517" y="5477794"/>
                </a:cubicBezTo>
                <a:cubicBezTo>
                  <a:pt x="4706761" y="5506090"/>
                  <a:pt x="4693882" y="5542185"/>
                  <a:pt x="4693882" y="5586080"/>
                </a:cubicBezTo>
                <a:cubicBezTo>
                  <a:pt x="4693882" y="5632877"/>
                  <a:pt x="4711749" y="5672238"/>
                  <a:pt x="4747481" y="5704161"/>
                </a:cubicBezTo>
                <a:cubicBezTo>
                  <a:pt x="4783214" y="5736085"/>
                  <a:pt x="4835544" y="5752047"/>
                  <a:pt x="4904469" y="5752047"/>
                </a:cubicBezTo>
                <a:cubicBezTo>
                  <a:pt x="4956345" y="5752047"/>
                  <a:pt x="5001873" y="5744066"/>
                  <a:pt x="5041052" y="5728104"/>
                </a:cubicBezTo>
                <a:cubicBezTo>
                  <a:pt x="5069712" y="5716133"/>
                  <a:pt x="5098551" y="5696181"/>
                  <a:pt x="5127572" y="5668247"/>
                </a:cubicBezTo>
                <a:cubicBezTo>
                  <a:pt x="5130112" y="5684935"/>
                  <a:pt x="5132651" y="5697178"/>
                  <a:pt x="5135191" y="5704978"/>
                </a:cubicBezTo>
                <a:cubicBezTo>
                  <a:pt x="5137730" y="5712777"/>
                  <a:pt x="5143171" y="5724114"/>
                  <a:pt x="5151515" y="5738987"/>
                </a:cubicBezTo>
                <a:lnTo>
                  <a:pt x="5359382" y="5738987"/>
                </a:lnTo>
                <a:cubicBezTo>
                  <a:pt x="5347773" y="5715044"/>
                  <a:pt x="5340246" y="5695364"/>
                  <a:pt x="5336799" y="5679947"/>
                </a:cubicBezTo>
                <a:cubicBezTo>
                  <a:pt x="5333353" y="5664529"/>
                  <a:pt x="5331630" y="5643216"/>
                  <a:pt x="5331630" y="5616009"/>
                </a:cubicBezTo>
                <a:lnTo>
                  <a:pt x="5331630" y="5360801"/>
                </a:lnTo>
                <a:cubicBezTo>
                  <a:pt x="5331630" y="5333593"/>
                  <a:pt x="5326188" y="5305025"/>
                  <a:pt x="5315305" y="5275097"/>
                </a:cubicBezTo>
                <a:cubicBezTo>
                  <a:pt x="5304422" y="5245169"/>
                  <a:pt x="5289549" y="5222042"/>
                  <a:pt x="5270685" y="5205717"/>
                </a:cubicBezTo>
                <a:cubicBezTo>
                  <a:pt x="5243840" y="5182137"/>
                  <a:pt x="5210284" y="5166629"/>
                  <a:pt x="5170016" y="5159192"/>
                </a:cubicBezTo>
                <a:cubicBezTo>
                  <a:pt x="5129749" y="5151756"/>
                  <a:pt x="5076422" y="5148037"/>
                  <a:pt x="5010035" y="5148037"/>
                </a:cubicBezTo>
                <a:close/>
                <a:moveTo>
                  <a:pt x="4015069" y="5148037"/>
                </a:moveTo>
                <a:cubicBezTo>
                  <a:pt x="3972200" y="5148037"/>
                  <a:pt x="3935599" y="5155474"/>
                  <a:pt x="3905265" y="5170348"/>
                </a:cubicBezTo>
                <a:cubicBezTo>
                  <a:pt x="3874931" y="5185221"/>
                  <a:pt x="3844868" y="5210252"/>
                  <a:pt x="3815076" y="5245441"/>
                </a:cubicBezTo>
                <a:lnTo>
                  <a:pt x="3815076" y="5161097"/>
                </a:lnTo>
                <a:lnTo>
                  <a:pt x="3608298" y="5161097"/>
                </a:lnTo>
                <a:lnTo>
                  <a:pt x="3608298" y="5738987"/>
                </a:lnTo>
                <a:lnTo>
                  <a:pt x="3830312" y="5738987"/>
                </a:lnTo>
                <a:lnTo>
                  <a:pt x="3830312" y="5444056"/>
                </a:lnTo>
                <a:cubicBezTo>
                  <a:pt x="3830312" y="5400161"/>
                  <a:pt x="3838503" y="5368601"/>
                  <a:pt x="3854884" y="5349374"/>
                </a:cubicBezTo>
                <a:cubicBezTo>
                  <a:pt x="3871265" y="5330147"/>
                  <a:pt x="3892198" y="5320534"/>
                  <a:pt x="3917683" y="5320534"/>
                </a:cubicBezTo>
                <a:cubicBezTo>
                  <a:pt x="3933333" y="5320534"/>
                  <a:pt x="3946982" y="5324978"/>
                  <a:pt x="3958630" y="5333865"/>
                </a:cubicBezTo>
                <a:cubicBezTo>
                  <a:pt x="3970278" y="5342753"/>
                  <a:pt x="3978469" y="5354453"/>
                  <a:pt x="3983202" y="5368963"/>
                </a:cubicBezTo>
                <a:cubicBezTo>
                  <a:pt x="3986115" y="5378033"/>
                  <a:pt x="3987572" y="5395264"/>
                  <a:pt x="3987572" y="5420658"/>
                </a:cubicBezTo>
                <a:lnTo>
                  <a:pt x="3987572" y="5738987"/>
                </a:lnTo>
                <a:lnTo>
                  <a:pt x="4209587" y="5738987"/>
                </a:lnTo>
                <a:lnTo>
                  <a:pt x="4209587" y="5440791"/>
                </a:lnTo>
                <a:cubicBezTo>
                  <a:pt x="4209587" y="5399073"/>
                  <a:pt x="4217540" y="5368782"/>
                  <a:pt x="4233448" y="5349918"/>
                </a:cubicBezTo>
                <a:cubicBezTo>
                  <a:pt x="4249356" y="5331054"/>
                  <a:pt x="4270324" y="5321622"/>
                  <a:pt x="4296353" y="5321622"/>
                </a:cubicBezTo>
                <a:cubicBezTo>
                  <a:pt x="4318403" y="5321622"/>
                  <a:pt x="4336839" y="5331598"/>
                  <a:pt x="4351662" y="5351550"/>
                </a:cubicBezTo>
                <a:cubicBezTo>
                  <a:pt x="4361785" y="5364247"/>
                  <a:pt x="4366847" y="5383655"/>
                  <a:pt x="4366847" y="5409775"/>
                </a:cubicBezTo>
                <a:lnTo>
                  <a:pt x="4366847" y="5738987"/>
                </a:lnTo>
                <a:lnTo>
                  <a:pt x="4588862" y="5738987"/>
                </a:lnTo>
                <a:lnTo>
                  <a:pt x="4588862" y="5376037"/>
                </a:lnTo>
                <a:cubicBezTo>
                  <a:pt x="4588862" y="5297679"/>
                  <a:pt x="4571472" y="5240090"/>
                  <a:pt x="4536695" y="5203269"/>
                </a:cubicBezTo>
                <a:cubicBezTo>
                  <a:pt x="4501917" y="5166448"/>
                  <a:pt x="4453554" y="5148037"/>
                  <a:pt x="4391606" y="5148037"/>
                </a:cubicBezTo>
                <a:cubicBezTo>
                  <a:pt x="4349581" y="5148037"/>
                  <a:pt x="4314259" y="5154839"/>
                  <a:pt x="4285640" y="5168443"/>
                </a:cubicBezTo>
                <a:cubicBezTo>
                  <a:pt x="4257022" y="5182047"/>
                  <a:pt x="4225321" y="5207713"/>
                  <a:pt x="4190541" y="5245441"/>
                </a:cubicBezTo>
                <a:cubicBezTo>
                  <a:pt x="4173468" y="5213154"/>
                  <a:pt x="4151490" y="5188849"/>
                  <a:pt x="4124605" y="5172524"/>
                </a:cubicBezTo>
                <a:cubicBezTo>
                  <a:pt x="4097721" y="5156200"/>
                  <a:pt x="4061208" y="5148037"/>
                  <a:pt x="4015069" y="5148037"/>
                </a:cubicBezTo>
                <a:close/>
                <a:moveTo>
                  <a:pt x="3166808" y="5148037"/>
                </a:moveTo>
                <a:cubicBezTo>
                  <a:pt x="3065596" y="5148037"/>
                  <a:pt x="2985243" y="5176605"/>
                  <a:pt x="2925749" y="5233741"/>
                </a:cubicBezTo>
                <a:cubicBezTo>
                  <a:pt x="2866255" y="5290877"/>
                  <a:pt x="2836508" y="5363522"/>
                  <a:pt x="2836508" y="5451675"/>
                </a:cubicBezTo>
                <a:cubicBezTo>
                  <a:pt x="2836508" y="5546357"/>
                  <a:pt x="2871696" y="5622901"/>
                  <a:pt x="2942073" y="5681307"/>
                </a:cubicBezTo>
                <a:cubicBezTo>
                  <a:pt x="2999391" y="5728467"/>
                  <a:pt x="3074484" y="5752047"/>
                  <a:pt x="3167353" y="5752047"/>
                </a:cubicBezTo>
                <a:cubicBezTo>
                  <a:pt x="3271467" y="5752047"/>
                  <a:pt x="3352999" y="5723660"/>
                  <a:pt x="3411949" y="5666887"/>
                </a:cubicBezTo>
                <a:cubicBezTo>
                  <a:pt x="3470899" y="5610114"/>
                  <a:pt x="3500374" y="5537288"/>
                  <a:pt x="3500374" y="5448410"/>
                </a:cubicBezTo>
                <a:cubicBezTo>
                  <a:pt x="3500374" y="5369326"/>
                  <a:pt x="3476613" y="5302758"/>
                  <a:pt x="3429090" y="5248706"/>
                </a:cubicBezTo>
                <a:cubicBezTo>
                  <a:pt x="3369959" y="5181593"/>
                  <a:pt x="3282532" y="5148037"/>
                  <a:pt x="3166808" y="5148037"/>
                </a:cubicBezTo>
                <a:close/>
                <a:moveTo>
                  <a:pt x="10578964" y="4941259"/>
                </a:moveTo>
                <a:lnTo>
                  <a:pt x="10578964" y="5738987"/>
                </a:lnTo>
                <a:lnTo>
                  <a:pt x="10800434" y="5738987"/>
                </a:lnTo>
                <a:lnTo>
                  <a:pt x="10800434" y="5461469"/>
                </a:lnTo>
                <a:cubicBezTo>
                  <a:pt x="10800434" y="5408868"/>
                  <a:pt x="10808778" y="5372410"/>
                  <a:pt x="10825465" y="5352095"/>
                </a:cubicBezTo>
                <a:cubicBezTo>
                  <a:pt x="10842154" y="5331780"/>
                  <a:pt x="10863920" y="5321622"/>
                  <a:pt x="10890764" y="5321622"/>
                </a:cubicBezTo>
                <a:cubicBezTo>
                  <a:pt x="10915071" y="5321622"/>
                  <a:pt x="10933934" y="5329149"/>
                  <a:pt x="10947356" y="5344204"/>
                </a:cubicBezTo>
                <a:cubicBezTo>
                  <a:pt x="10960780" y="5359259"/>
                  <a:pt x="10967490" y="5384925"/>
                  <a:pt x="10967490" y="5421202"/>
                </a:cubicBezTo>
                <a:lnTo>
                  <a:pt x="10967490" y="5738987"/>
                </a:lnTo>
                <a:lnTo>
                  <a:pt x="11190048" y="5738987"/>
                </a:lnTo>
                <a:lnTo>
                  <a:pt x="11190048" y="5371684"/>
                </a:lnTo>
                <a:cubicBezTo>
                  <a:pt x="11190048" y="5295865"/>
                  <a:pt x="11172726" y="5239636"/>
                  <a:pt x="11138082" y="5202997"/>
                </a:cubicBezTo>
                <a:cubicBezTo>
                  <a:pt x="11103437" y="5166357"/>
                  <a:pt x="11056005" y="5148037"/>
                  <a:pt x="10995786" y="5148037"/>
                </a:cubicBezTo>
                <a:cubicBezTo>
                  <a:pt x="10955156" y="5148037"/>
                  <a:pt x="10919968" y="5154749"/>
                  <a:pt x="10890220" y="5168171"/>
                </a:cubicBezTo>
                <a:cubicBezTo>
                  <a:pt x="10860473" y="5181593"/>
                  <a:pt x="10830545" y="5203904"/>
                  <a:pt x="10800434" y="5235102"/>
                </a:cubicBezTo>
                <a:lnTo>
                  <a:pt x="10800434" y="4941259"/>
                </a:lnTo>
                <a:close/>
                <a:moveTo>
                  <a:pt x="8748258" y="4941259"/>
                </a:moveTo>
                <a:lnTo>
                  <a:pt x="8748258" y="5738987"/>
                </a:lnTo>
                <a:lnTo>
                  <a:pt x="8970272" y="5738987"/>
                </a:lnTo>
                <a:lnTo>
                  <a:pt x="8970272" y="4941259"/>
                </a:lnTo>
                <a:close/>
                <a:moveTo>
                  <a:pt x="2120765" y="4941259"/>
                </a:moveTo>
                <a:lnTo>
                  <a:pt x="2120765" y="5738987"/>
                </a:lnTo>
                <a:lnTo>
                  <a:pt x="2342235" y="5738987"/>
                </a:lnTo>
                <a:lnTo>
                  <a:pt x="2342235" y="5461469"/>
                </a:lnTo>
                <a:cubicBezTo>
                  <a:pt x="2342235" y="5408868"/>
                  <a:pt x="2350579" y="5372410"/>
                  <a:pt x="2367266" y="5352095"/>
                </a:cubicBezTo>
                <a:cubicBezTo>
                  <a:pt x="2383954" y="5331780"/>
                  <a:pt x="2405720" y="5321622"/>
                  <a:pt x="2432565" y="5321622"/>
                </a:cubicBezTo>
                <a:cubicBezTo>
                  <a:pt x="2456870" y="5321622"/>
                  <a:pt x="2475734" y="5329149"/>
                  <a:pt x="2489157" y="5344204"/>
                </a:cubicBezTo>
                <a:cubicBezTo>
                  <a:pt x="2502579" y="5359259"/>
                  <a:pt x="2509290" y="5384925"/>
                  <a:pt x="2509290" y="5421202"/>
                </a:cubicBezTo>
                <a:lnTo>
                  <a:pt x="2509290" y="5738987"/>
                </a:lnTo>
                <a:lnTo>
                  <a:pt x="2731849" y="5738987"/>
                </a:lnTo>
                <a:lnTo>
                  <a:pt x="2731849" y="5371684"/>
                </a:lnTo>
                <a:cubicBezTo>
                  <a:pt x="2731849" y="5295865"/>
                  <a:pt x="2714527" y="5239636"/>
                  <a:pt x="2679882" y="5202997"/>
                </a:cubicBezTo>
                <a:cubicBezTo>
                  <a:pt x="2645238" y="5166357"/>
                  <a:pt x="2597806" y="5148037"/>
                  <a:pt x="2537586" y="5148037"/>
                </a:cubicBezTo>
                <a:cubicBezTo>
                  <a:pt x="2496956" y="5148037"/>
                  <a:pt x="2461768" y="5154749"/>
                  <a:pt x="2432021" y="5168171"/>
                </a:cubicBezTo>
                <a:cubicBezTo>
                  <a:pt x="2402274" y="5181593"/>
                  <a:pt x="2372345" y="5203904"/>
                  <a:pt x="2342235" y="5235102"/>
                </a:cubicBezTo>
                <a:lnTo>
                  <a:pt x="2342235" y="4941259"/>
                </a:lnTo>
                <a:close/>
                <a:moveTo>
                  <a:pt x="1250735" y="4941259"/>
                </a:moveTo>
                <a:lnTo>
                  <a:pt x="1250735" y="5138243"/>
                </a:lnTo>
                <a:lnTo>
                  <a:pt x="1502133" y="5138243"/>
                </a:lnTo>
                <a:lnTo>
                  <a:pt x="1502133" y="5738987"/>
                </a:lnTo>
                <a:lnTo>
                  <a:pt x="1748634" y="5738987"/>
                </a:lnTo>
                <a:lnTo>
                  <a:pt x="1748634" y="5138243"/>
                </a:lnTo>
                <a:lnTo>
                  <a:pt x="2000033" y="5138243"/>
                </a:lnTo>
                <a:lnTo>
                  <a:pt x="2000033" y="4941259"/>
                </a:lnTo>
                <a:close/>
                <a:moveTo>
                  <a:pt x="6954465" y="4927655"/>
                </a:moveTo>
                <a:cubicBezTo>
                  <a:pt x="6863047" y="4927655"/>
                  <a:pt x="6790312" y="4940534"/>
                  <a:pt x="6736260" y="4966290"/>
                </a:cubicBezTo>
                <a:cubicBezTo>
                  <a:pt x="6666971" y="4999665"/>
                  <a:pt x="6614370" y="5048548"/>
                  <a:pt x="6578456" y="5112939"/>
                </a:cubicBezTo>
                <a:cubicBezTo>
                  <a:pt x="6542541" y="5177331"/>
                  <a:pt x="6524584" y="5253059"/>
                  <a:pt x="6524584" y="5340123"/>
                </a:cubicBezTo>
                <a:cubicBezTo>
                  <a:pt x="6524584" y="5422834"/>
                  <a:pt x="6541000" y="5496114"/>
                  <a:pt x="6573830" y="5559961"/>
                </a:cubicBezTo>
                <a:cubicBezTo>
                  <a:pt x="6606661" y="5623808"/>
                  <a:pt x="6652913" y="5671875"/>
                  <a:pt x="6712589" y="5704161"/>
                </a:cubicBezTo>
                <a:cubicBezTo>
                  <a:pt x="6772265" y="5736448"/>
                  <a:pt x="6849444" y="5752591"/>
                  <a:pt x="6944126" y="5752591"/>
                </a:cubicBezTo>
                <a:cubicBezTo>
                  <a:pt x="7021033" y="5752591"/>
                  <a:pt x="7087510" y="5743613"/>
                  <a:pt x="7143558" y="5725655"/>
                </a:cubicBezTo>
                <a:cubicBezTo>
                  <a:pt x="7199606" y="5707698"/>
                  <a:pt x="7264088" y="5673870"/>
                  <a:pt x="7337005" y="5624171"/>
                </a:cubicBezTo>
                <a:lnTo>
                  <a:pt x="7337005" y="5284075"/>
                </a:lnTo>
                <a:lnTo>
                  <a:pt x="6956098" y="5284075"/>
                </a:lnTo>
                <a:lnTo>
                  <a:pt x="6956098" y="5450042"/>
                </a:lnTo>
                <a:lnTo>
                  <a:pt x="7120976" y="5450042"/>
                </a:lnTo>
                <a:lnTo>
                  <a:pt x="7120976" y="5525135"/>
                </a:lnTo>
                <a:cubicBezTo>
                  <a:pt x="7088689" y="5544362"/>
                  <a:pt x="7060031" y="5557966"/>
                  <a:pt x="7035000" y="5565947"/>
                </a:cubicBezTo>
                <a:cubicBezTo>
                  <a:pt x="7009969" y="5573928"/>
                  <a:pt x="6983668" y="5577918"/>
                  <a:pt x="6956098" y="5577918"/>
                </a:cubicBezTo>
                <a:cubicBezTo>
                  <a:pt x="6898055" y="5577918"/>
                  <a:pt x="6852799" y="5559417"/>
                  <a:pt x="6820331" y="5522414"/>
                </a:cubicBezTo>
                <a:cubicBezTo>
                  <a:pt x="6787864" y="5485412"/>
                  <a:pt x="6771630" y="5423741"/>
                  <a:pt x="6771630" y="5337402"/>
                </a:cubicBezTo>
                <a:cubicBezTo>
                  <a:pt x="6771630" y="5256142"/>
                  <a:pt x="6787682" y="5196739"/>
                  <a:pt x="6819787" y="5159192"/>
                </a:cubicBezTo>
                <a:cubicBezTo>
                  <a:pt x="6851892" y="5121646"/>
                  <a:pt x="6894971" y="5102873"/>
                  <a:pt x="6949024" y="5102873"/>
                </a:cubicBezTo>
                <a:cubicBezTo>
                  <a:pt x="6985300" y="5102873"/>
                  <a:pt x="7015138" y="5110853"/>
                  <a:pt x="7038537" y="5126815"/>
                </a:cubicBezTo>
                <a:cubicBezTo>
                  <a:pt x="7061935" y="5142777"/>
                  <a:pt x="7078532" y="5165813"/>
                  <a:pt x="7088327" y="5195923"/>
                </a:cubicBezTo>
                <a:lnTo>
                  <a:pt x="7326122" y="5153479"/>
                </a:lnTo>
                <a:cubicBezTo>
                  <a:pt x="7311611" y="5101966"/>
                  <a:pt x="7289935" y="5059431"/>
                  <a:pt x="7261095" y="5025875"/>
                </a:cubicBezTo>
                <a:cubicBezTo>
                  <a:pt x="7232255" y="4992319"/>
                  <a:pt x="7195978" y="4967560"/>
                  <a:pt x="7152265" y="4951598"/>
                </a:cubicBezTo>
                <a:cubicBezTo>
                  <a:pt x="7108551" y="4935636"/>
                  <a:pt x="7042618" y="4927655"/>
                  <a:pt x="6954465" y="4927655"/>
                </a:cubicBezTo>
                <a:close/>
                <a:moveTo>
                  <a:pt x="0" y="0"/>
                </a:moveTo>
                <a:lnTo>
                  <a:pt x="12192000" y="0"/>
                </a:lnTo>
                <a:lnTo>
                  <a:pt x="12192000" y="6858000"/>
                </a:lnTo>
                <a:lnTo>
                  <a:pt x="0" y="6858000"/>
                </a:lnTo>
                <a:close/>
              </a:path>
            </a:pathLst>
          </a:custGeom>
        </p:spPr>
      </p:pic>
      <p:sp>
        <p:nvSpPr>
          <p:cNvPr id="2" name="AutoShape 4" descr="Designer Prof. Thomas Gerlach relies on reduction by creating the door handle Frame for Griffwerk.">
            <a:extLst>
              <a:ext uri="{FF2B5EF4-FFF2-40B4-BE49-F238E27FC236}">
                <a16:creationId xmlns:a16="http://schemas.microsoft.com/office/drawing/2014/main" id="{E3736151-33CE-68BC-5C72-4BDFD97F15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8694EA80-3DC2-AB39-75B6-2B04B7901D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5981" r="22588" b="1552"/>
          <a:stretch/>
        </p:blipFill>
        <p:spPr>
          <a:xfrm>
            <a:off x="445105" y="917896"/>
            <a:ext cx="2714171" cy="3000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AutoShape 6" descr="Frog Design - Wikipedia">
            <a:extLst>
              <a:ext uri="{FF2B5EF4-FFF2-40B4-BE49-F238E27FC236}">
                <a16:creationId xmlns:a16="http://schemas.microsoft.com/office/drawing/2014/main" id="{0F9215CF-B897-35E2-E9EE-95553757AC0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361667C5-65AC-B224-18FE-1A60609F9C90}"/>
              </a:ext>
            </a:extLst>
          </p:cNvPr>
          <p:cNvSpPr txBox="1"/>
          <p:nvPr/>
        </p:nvSpPr>
        <p:spPr>
          <a:xfrm>
            <a:off x="3347592" y="5941181"/>
            <a:ext cx="6106415" cy="461665"/>
          </a:xfrm>
          <a:prstGeom prst="rect">
            <a:avLst/>
          </a:prstGeom>
          <a:noFill/>
        </p:spPr>
        <p:txBody>
          <a:bodyPr wrap="none" rtlCol="0">
            <a:spAutoFit/>
          </a:bodyPr>
          <a:lstStyle/>
          <a:p>
            <a:r>
              <a:rPr lang="en-US" sz="2400" dirty="0">
                <a:solidFill>
                  <a:srgbClr val="E8E8E2"/>
                </a:solidFill>
                <a:effectLst>
                  <a:outerShdw blurRad="38100" dist="38100" dir="2700000" algn="tl">
                    <a:srgbClr val="000000">
                      <a:alpha val="43137"/>
                    </a:srgbClr>
                  </a:outerShdw>
                </a:effectLst>
                <a:latin typeface="Arial Black" panose="020B0A04020102020204" pitchFamily="34" charset="0"/>
              </a:rPr>
              <a:t>Head Designer – Managing Director</a:t>
            </a:r>
          </a:p>
        </p:txBody>
      </p:sp>
      <p:pic>
        <p:nvPicPr>
          <p:cNvPr id="13322" name="Picture 10" descr="Frog Design Logo / Industry / Logonoid.com">
            <a:extLst>
              <a:ext uri="{FF2B5EF4-FFF2-40B4-BE49-F238E27FC236}">
                <a16:creationId xmlns:a16="http://schemas.microsoft.com/office/drawing/2014/main" id="{0DF5038B-CBC5-6770-AB08-F899F079AF9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63988" y="990600"/>
            <a:ext cx="4876800" cy="12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823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 2 Most Important Things Steve Jobs Taught Jony Ive | Inc.com">
            <a:extLst>
              <a:ext uri="{FF2B5EF4-FFF2-40B4-BE49-F238E27FC236}">
                <a16:creationId xmlns:a16="http://schemas.microsoft.com/office/drawing/2014/main" id="{0C777DB2-AFC1-EFC9-134B-967EEF8C3B5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a14:imgEffect>
                    <a14:imgEffect>
                      <a14:brightnessContrast bright="-40000" contrast="20000"/>
                    </a14:imgEffect>
                  </a14:imgLayer>
                </a14:imgProps>
              </a:ext>
              <a:ext uri="{28A0092B-C50C-407E-A947-70E740481C1C}">
                <a14:useLocalDpi xmlns:a14="http://schemas.microsoft.com/office/drawing/2010/main"/>
              </a:ext>
            </a:extLst>
          </a:blip>
          <a:srcRect t="1517" r="51030" b="-1517"/>
          <a:stretch/>
        </p:blipFill>
        <p:spPr bwMode="auto">
          <a:xfrm>
            <a:off x="0" y="0"/>
            <a:ext cx="6067080" cy="696927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The 2 Most Important Things Steve Jobs Taught Jony Ive | Inc.com">
            <a:extLst>
              <a:ext uri="{FF2B5EF4-FFF2-40B4-BE49-F238E27FC236}">
                <a16:creationId xmlns:a16="http://schemas.microsoft.com/office/drawing/2014/main" id="{1B609232-D350-13C7-7E5F-C7E1B117E944}"/>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l="33169" r="-193"/>
          <a:stretch/>
        </p:blipFill>
        <p:spPr bwMode="auto">
          <a:xfrm>
            <a:off x="4064000" y="0"/>
            <a:ext cx="817154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C1DED55A-8B0B-EC48-DF50-74DE0B70193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2892" y="1267580"/>
            <a:ext cx="1724993" cy="20489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7B6A99-245E-3232-70BE-EDF0E852AE3C}"/>
              </a:ext>
            </a:extLst>
          </p:cNvPr>
          <p:cNvSpPr txBox="1"/>
          <p:nvPr/>
        </p:nvSpPr>
        <p:spPr>
          <a:xfrm>
            <a:off x="0" y="3496734"/>
            <a:ext cx="5124543" cy="3416320"/>
          </a:xfrm>
          <a:prstGeom prst="rect">
            <a:avLst/>
          </a:prstGeom>
          <a:noFill/>
        </p:spPr>
        <p:txBody>
          <a:bodyPr wrap="square" rtlCol="0">
            <a:spAutoFit/>
          </a:bodyPr>
          <a:lstStyle/>
          <a:p>
            <a:r>
              <a:rPr lang="en-US" sz="2400" b="1" dirty="0">
                <a:solidFill>
                  <a:schemeClr val="bg1"/>
                </a:solidFill>
              </a:rPr>
              <a:t>“Yes, he had a surgically precise opinion, Yes, it could sting. Yes, he constantly questioned “is this good enough? Is it right?“ But he was so clever. His ideas were bold and magnificent. They could suck the air from the room”</a:t>
            </a:r>
          </a:p>
          <a:p>
            <a:endParaRPr lang="en-US" sz="2400" b="1" dirty="0">
              <a:solidFill>
                <a:schemeClr val="bg1"/>
              </a:solidFill>
            </a:endParaRPr>
          </a:p>
          <a:p>
            <a:pPr algn="r"/>
            <a:r>
              <a:rPr lang="en-US" sz="2400" b="1" dirty="0">
                <a:solidFill>
                  <a:schemeClr val="bg1"/>
                </a:solidFill>
              </a:rPr>
              <a:t>Jony </a:t>
            </a:r>
            <a:r>
              <a:rPr lang="en-US" sz="2400" b="1" dirty="0" err="1">
                <a:solidFill>
                  <a:schemeClr val="bg1"/>
                </a:solidFill>
              </a:rPr>
              <a:t>Ive</a:t>
            </a:r>
            <a:endParaRPr lang="en-US" sz="2400" b="1" dirty="0">
              <a:solidFill>
                <a:schemeClr val="bg1"/>
              </a:solidFill>
            </a:endParaRPr>
          </a:p>
        </p:txBody>
      </p:sp>
      <p:pic>
        <p:nvPicPr>
          <p:cNvPr id="3" name="Picture 2" descr="Correlated Magnetics">
            <a:extLst>
              <a:ext uri="{FF2B5EF4-FFF2-40B4-BE49-F238E27FC236}">
                <a16:creationId xmlns:a16="http://schemas.microsoft.com/office/drawing/2014/main" id="{0E917ABE-BA8C-980D-B3D8-AB109DD8DAFA}"/>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2909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Pad Smart Cover - Charcoal Gray - Apple">
            <a:extLst>
              <a:ext uri="{FF2B5EF4-FFF2-40B4-BE49-F238E27FC236}">
                <a16:creationId xmlns:a16="http://schemas.microsoft.com/office/drawing/2014/main" id="{DFB75790-00E9-412D-D573-404F8317C499}"/>
              </a:ext>
            </a:extLst>
          </p:cNvPr>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1000" y="336744"/>
            <a:ext cx="5973838" cy="59738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E7F66C1-6E34-3DF4-C076-C669B53560FC}"/>
              </a:ext>
            </a:extLst>
          </p:cNvPr>
          <p:cNvGrpSpPr/>
          <p:nvPr/>
        </p:nvGrpSpPr>
        <p:grpSpPr>
          <a:xfrm>
            <a:off x="4098965" y="409989"/>
            <a:ext cx="3012482" cy="2708413"/>
            <a:chOff x="4859308" y="329719"/>
            <a:chExt cx="3012482" cy="2708413"/>
          </a:xfrm>
        </p:grpSpPr>
        <p:pic>
          <p:nvPicPr>
            <p:cNvPr id="10244" name="Picture 4">
              <a:extLst>
                <a:ext uri="{FF2B5EF4-FFF2-40B4-BE49-F238E27FC236}">
                  <a16:creationId xmlns:a16="http://schemas.microsoft.com/office/drawing/2014/main" id="{248122E9-67B6-E723-BA1D-A68145AE352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9308" y="329719"/>
              <a:ext cx="3012482" cy="2708413"/>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F7AFB4DD-56E1-D736-4F64-FBAF0093D1FC}"/>
                </a:ext>
              </a:extLst>
            </p:cNvPr>
            <p:cNvSpPr/>
            <p:nvPr/>
          </p:nvSpPr>
          <p:spPr>
            <a:xfrm rot="21320551">
              <a:off x="5025712" y="820661"/>
              <a:ext cx="2595688" cy="1978266"/>
            </a:xfrm>
            <a:prstGeom prst="ellipse">
              <a:avLst/>
            </a:prstGeom>
            <a:solidFill>
              <a:srgbClr val="E8E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8B70C7E-01CD-6A9D-D040-F25C2F5F777A}"/>
                </a:ext>
              </a:extLst>
            </p:cNvPr>
            <p:cNvSpPr/>
            <p:nvPr/>
          </p:nvSpPr>
          <p:spPr>
            <a:xfrm rot="21320551">
              <a:off x="6427219" y="690946"/>
              <a:ext cx="348936" cy="342633"/>
            </a:xfrm>
            <a:prstGeom prst="ellipse">
              <a:avLst/>
            </a:prstGeom>
            <a:solidFill>
              <a:srgbClr val="E8E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77A4BDF-320C-01B6-762A-86323C31BF43}"/>
                </a:ext>
              </a:extLst>
            </p:cNvPr>
            <p:cNvSpPr txBox="1"/>
            <p:nvPr/>
          </p:nvSpPr>
          <p:spPr>
            <a:xfrm rot="20711059">
              <a:off x="5229583" y="1112839"/>
              <a:ext cx="2187943" cy="1754326"/>
            </a:xfrm>
            <a:prstGeom prst="rect">
              <a:avLst/>
            </a:prstGeom>
            <a:noFill/>
          </p:spPr>
          <p:txBody>
            <a:bodyPr wrap="square" rtlCol="0">
              <a:spAutoFit/>
            </a:bodyPr>
            <a:lstStyle/>
            <a:p>
              <a:pPr algn="ctr"/>
              <a:r>
                <a:rPr lang="en-US" sz="3600" b="1" dirty="0">
                  <a:solidFill>
                    <a:srgbClr val="0079BC"/>
                  </a:solidFill>
                  <a:latin typeface="Harlow Solid Italic" panose="04030604020F02020D02" pitchFamily="82" charset="0"/>
                </a:rPr>
                <a:t>Advanced magnetics inside</a:t>
              </a:r>
            </a:p>
          </p:txBody>
        </p:sp>
      </p:grpSp>
      <p:sp>
        <p:nvSpPr>
          <p:cNvPr id="6" name="TextBox 5">
            <a:extLst>
              <a:ext uri="{FF2B5EF4-FFF2-40B4-BE49-F238E27FC236}">
                <a16:creationId xmlns:a16="http://schemas.microsoft.com/office/drawing/2014/main" id="{3B46BA38-1B4C-E43A-9664-BB642D7CD658}"/>
              </a:ext>
            </a:extLst>
          </p:cNvPr>
          <p:cNvSpPr txBox="1"/>
          <p:nvPr/>
        </p:nvSpPr>
        <p:spPr>
          <a:xfrm>
            <a:off x="5267666" y="3131107"/>
            <a:ext cx="4466736" cy="3970318"/>
          </a:xfrm>
          <a:prstGeom prst="rect">
            <a:avLst/>
          </a:prstGeom>
          <a:noFill/>
        </p:spPr>
        <p:txBody>
          <a:bodyPr wrap="none" rtlCol="0">
            <a:spAutoFit/>
          </a:bodyPr>
          <a:lstStyle/>
          <a:p>
            <a:pPr marL="288925" indent="-288925">
              <a:buFont typeface="Arial" panose="020B0604020202020204" pitchFamily="34" charset="0"/>
              <a:buChar char="•"/>
            </a:pPr>
            <a:r>
              <a:rPr lang="en-US" sz="2800" b="1" dirty="0">
                <a:solidFill>
                  <a:schemeClr val="tx1">
                    <a:lumMod val="85000"/>
                    <a:lumOff val="15000"/>
                  </a:schemeClr>
                </a:solidFill>
              </a:rPr>
              <a:t>Feel/UX/Haptic Design</a:t>
            </a:r>
          </a:p>
          <a:p>
            <a:pPr marL="288925" indent="-288925">
              <a:buFont typeface="Arial" panose="020B0604020202020204" pitchFamily="34" charset="0"/>
              <a:buChar char="•"/>
            </a:pPr>
            <a:r>
              <a:rPr lang="en-US" sz="2800" b="1" dirty="0">
                <a:solidFill>
                  <a:schemeClr val="tx1">
                    <a:lumMod val="85000"/>
                    <a:lumOff val="15000"/>
                  </a:schemeClr>
                </a:solidFill>
              </a:rPr>
              <a:t>Precision</a:t>
            </a:r>
          </a:p>
          <a:p>
            <a:pPr marL="288925" indent="-288925">
              <a:buFont typeface="Arial" panose="020B0604020202020204" pitchFamily="34" charset="0"/>
              <a:buChar char="•"/>
            </a:pPr>
            <a:r>
              <a:rPr lang="en-US" sz="2800" b="1" dirty="0">
                <a:solidFill>
                  <a:schemeClr val="tx1">
                    <a:lumMod val="85000"/>
                    <a:lumOff val="15000"/>
                  </a:schemeClr>
                </a:solidFill>
              </a:rPr>
              <a:t>Function</a:t>
            </a:r>
          </a:p>
          <a:p>
            <a:pPr marL="288925" indent="-288925">
              <a:buFont typeface="Arial" panose="020B0604020202020204" pitchFamily="34" charset="0"/>
              <a:buChar char="•"/>
            </a:pPr>
            <a:r>
              <a:rPr lang="en-US" sz="2800" b="1" dirty="0">
                <a:solidFill>
                  <a:schemeClr val="tx1">
                    <a:lumMod val="85000"/>
                    <a:lumOff val="15000"/>
                  </a:schemeClr>
                </a:solidFill>
              </a:rPr>
              <a:t>Alignment</a:t>
            </a:r>
          </a:p>
          <a:p>
            <a:pPr marL="288925" indent="-288925">
              <a:buFont typeface="Arial" panose="020B0604020202020204" pitchFamily="34" charset="0"/>
              <a:buChar char="•"/>
            </a:pPr>
            <a:r>
              <a:rPr lang="en-US" sz="2800" b="1" dirty="0">
                <a:solidFill>
                  <a:schemeClr val="tx1">
                    <a:lumMod val="85000"/>
                    <a:lumOff val="15000"/>
                  </a:schemeClr>
                </a:solidFill>
              </a:rPr>
              <a:t>Material Reduction</a:t>
            </a:r>
          </a:p>
          <a:p>
            <a:pPr marL="288925" indent="-288925">
              <a:buFont typeface="Arial" panose="020B0604020202020204" pitchFamily="34" charset="0"/>
              <a:buChar char="•"/>
            </a:pPr>
            <a:r>
              <a:rPr lang="en-US" sz="2800" b="1" dirty="0">
                <a:solidFill>
                  <a:schemeClr val="tx1">
                    <a:lumMod val="85000"/>
                    <a:lumOff val="15000"/>
                  </a:schemeClr>
                </a:solidFill>
              </a:rPr>
              <a:t>Footprint Reduction</a:t>
            </a:r>
          </a:p>
          <a:p>
            <a:pPr marL="288925" indent="-288925">
              <a:buFont typeface="Arial" panose="020B0604020202020204" pitchFamily="34" charset="0"/>
              <a:buChar char="•"/>
            </a:pPr>
            <a:r>
              <a:rPr lang="en-US" sz="2800" b="1" dirty="0">
                <a:solidFill>
                  <a:schemeClr val="tx1">
                    <a:lumMod val="85000"/>
                    <a:lumOff val="15000"/>
                  </a:schemeClr>
                </a:solidFill>
              </a:rPr>
              <a:t>Field Control</a:t>
            </a:r>
          </a:p>
          <a:p>
            <a:pPr marL="288925" indent="-288925">
              <a:buFont typeface="Arial" panose="020B0604020202020204" pitchFamily="34" charset="0"/>
              <a:buChar char="•"/>
            </a:pPr>
            <a:r>
              <a:rPr lang="en-US" sz="2800" b="1" dirty="0">
                <a:solidFill>
                  <a:schemeClr val="tx1">
                    <a:lumMod val="85000"/>
                    <a:lumOff val="15000"/>
                  </a:schemeClr>
                </a:solidFill>
              </a:rPr>
              <a:t>Safety…..</a:t>
            </a:r>
          </a:p>
          <a:p>
            <a:pPr marL="457200" indent="-457200">
              <a:buFont typeface="Arial" panose="020B0604020202020204" pitchFamily="34" charset="0"/>
              <a:buChar char="•"/>
            </a:pPr>
            <a:endParaRPr lang="en-US" sz="2800" b="1" dirty="0">
              <a:solidFill>
                <a:schemeClr val="tx1">
                  <a:lumMod val="85000"/>
                  <a:lumOff val="15000"/>
                </a:schemeClr>
              </a:solidFill>
            </a:endParaRPr>
          </a:p>
        </p:txBody>
      </p:sp>
      <p:grpSp>
        <p:nvGrpSpPr>
          <p:cNvPr id="7" name="Group 6">
            <a:extLst>
              <a:ext uri="{FF2B5EF4-FFF2-40B4-BE49-F238E27FC236}">
                <a16:creationId xmlns:a16="http://schemas.microsoft.com/office/drawing/2014/main" id="{E871D34B-5A35-9CFE-3230-CD7CAA8A891D}"/>
              </a:ext>
            </a:extLst>
          </p:cNvPr>
          <p:cNvGrpSpPr/>
          <p:nvPr/>
        </p:nvGrpSpPr>
        <p:grpSpPr>
          <a:xfrm>
            <a:off x="195942" y="6227092"/>
            <a:ext cx="2797194" cy="611599"/>
            <a:chOff x="285659" y="1036273"/>
            <a:chExt cx="5354371" cy="1247698"/>
          </a:xfrm>
        </p:grpSpPr>
        <p:pic>
          <p:nvPicPr>
            <p:cNvPr id="8" name="Picture 2" descr="Correlated Magnetics">
              <a:extLst>
                <a:ext uri="{FF2B5EF4-FFF2-40B4-BE49-F238E27FC236}">
                  <a16:creationId xmlns:a16="http://schemas.microsoft.com/office/drawing/2014/main" id="{CC31D369-6D6D-9347-BE8A-52A576124F3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orrelated Magnetics">
              <a:extLst>
                <a:ext uri="{FF2B5EF4-FFF2-40B4-BE49-F238E27FC236}">
                  <a16:creationId xmlns:a16="http://schemas.microsoft.com/office/drawing/2014/main" id="{AC52543C-6B47-458C-E15B-61F49F426CC4}"/>
                </a:ext>
              </a:extLst>
            </p:cNvPr>
            <p:cNvPicPr>
              <a:picLocks noChangeAspect="1" noChangeArrowheads="1"/>
            </p:cNvPicPr>
            <p:nvPr/>
          </p:nvPicPr>
          <p:blipFill rotWithShape="1">
            <a:blip r:embed="rId5"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4F366F-AA4D-F132-7EBA-AF8B3C62155F}"/>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tx1">
                      <a:lumMod val="50000"/>
                      <a:lumOff val="50000"/>
                    </a:schemeClr>
                  </a:solidFill>
                  <a:latin typeface="Arial" panose="020B0604020202020204" pitchFamily="34" charset="0"/>
                  <a:cs typeface="Arial" panose="020B0604020202020204" pitchFamily="34" charset="0"/>
                </a:rPr>
                <a:t>CORRELATED MAGNETICS</a:t>
              </a:r>
            </a:p>
          </p:txBody>
        </p:sp>
      </p:grpSp>
      <p:sp>
        <p:nvSpPr>
          <p:cNvPr id="11" name="TextBox 10">
            <a:extLst>
              <a:ext uri="{FF2B5EF4-FFF2-40B4-BE49-F238E27FC236}">
                <a16:creationId xmlns:a16="http://schemas.microsoft.com/office/drawing/2014/main" id="{E30A3EC6-1F89-B386-8ABD-50E1A5950750}"/>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145305766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est Learning Thermostat">
            <a:extLst>
              <a:ext uri="{FF2B5EF4-FFF2-40B4-BE49-F238E27FC236}">
                <a16:creationId xmlns:a16="http://schemas.microsoft.com/office/drawing/2014/main" id="{01B4F8C2-59CF-E6DF-94C8-2C738343A5C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6658" y="920790"/>
            <a:ext cx="3805162" cy="380516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ke+ Basics Package">
            <a:extLst>
              <a:ext uri="{FF2B5EF4-FFF2-40B4-BE49-F238E27FC236}">
                <a16:creationId xmlns:a16="http://schemas.microsoft.com/office/drawing/2014/main" id="{385204F7-87D6-B66B-8AF1-B2904B6E00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629" y="2086103"/>
            <a:ext cx="5328585" cy="53285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Dyson Purifier Cool purifying fan TP07 (Black/Nickel) | Dyson">
            <a:extLst>
              <a:ext uri="{FF2B5EF4-FFF2-40B4-BE49-F238E27FC236}">
                <a16:creationId xmlns:a16="http://schemas.microsoft.com/office/drawing/2014/main" id="{0F898DBB-96EF-F4CB-93AD-E3F93084B11F}"/>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32795" t="7115" r="35150" b="8731"/>
          <a:stretch/>
        </p:blipFill>
        <p:spPr bwMode="auto">
          <a:xfrm>
            <a:off x="4119980" y="1191934"/>
            <a:ext cx="1170109" cy="4607758"/>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Coolers: Premium Durability &amp; Insulation | YETI">
            <a:extLst>
              <a:ext uri="{FF2B5EF4-FFF2-40B4-BE49-F238E27FC236}">
                <a16:creationId xmlns:a16="http://schemas.microsoft.com/office/drawing/2014/main" id="{9A74B949-0244-98BD-45BE-5E011DC59D1D}"/>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t="44848"/>
          <a:stretch/>
        </p:blipFill>
        <p:spPr bwMode="auto">
          <a:xfrm>
            <a:off x="5369434" y="4632904"/>
            <a:ext cx="5769735" cy="31821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6A4E026-7B11-E1BF-1616-AFF8974D9B1F}"/>
              </a:ext>
            </a:extLst>
          </p:cNvPr>
          <p:cNvSpPr txBox="1"/>
          <p:nvPr/>
        </p:nvSpPr>
        <p:spPr>
          <a:xfrm>
            <a:off x="470444" y="97887"/>
            <a:ext cx="10952298" cy="1138773"/>
          </a:xfrm>
          <a:prstGeom prst="rect">
            <a:avLst/>
          </a:prstGeom>
          <a:noFill/>
        </p:spPr>
        <p:txBody>
          <a:bodyPr wrap="square" rtlCol="0">
            <a:spAutoFit/>
          </a:bodyPr>
          <a:lstStyle/>
          <a:p>
            <a:r>
              <a:rPr lang="en-US" sz="3600" dirty="0"/>
              <a:t>We Have Come to Expect Amazing Products</a:t>
            </a:r>
          </a:p>
          <a:p>
            <a:r>
              <a:rPr lang="en-US" sz="3200" dirty="0"/>
              <a:t>That Delight Our Senses</a:t>
            </a:r>
          </a:p>
        </p:txBody>
      </p:sp>
      <p:pic>
        <p:nvPicPr>
          <p:cNvPr id="5140" name="Picture 20" descr="Newest Apple iPhones for Sale: See Pricing &amp; More or Buy Today | T-Mobile">
            <a:extLst>
              <a:ext uri="{FF2B5EF4-FFF2-40B4-BE49-F238E27FC236}">
                <a16:creationId xmlns:a16="http://schemas.microsoft.com/office/drawing/2014/main" id="{1E516925-0921-5640-DFC6-F20AA9F8CC47}"/>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t="13375" b="11894"/>
          <a:stretch/>
        </p:blipFill>
        <p:spPr bwMode="auto">
          <a:xfrm>
            <a:off x="5369434" y="1043609"/>
            <a:ext cx="2263818" cy="2716699"/>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Dyson V8 Animal Plus Cordless Stick Vacuum Cleaner-Purple">
            <a:extLst>
              <a:ext uri="{FF2B5EF4-FFF2-40B4-BE49-F238E27FC236}">
                <a16:creationId xmlns:a16="http://schemas.microsoft.com/office/drawing/2014/main" id="{736C13C5-9A46-67AB-D904-8F99D6C0DE8E}"/>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l="19412" r="18901"/>
          <a:stretch/>
        </p:blipFill>
        <p:spPr bwMode="auto">
          <a:xfrm>
            <a:off x="4452661" y="2586216"/>
            <a:ext cx="2618961" cy="4245497"/>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arman Kardon Onyx Studio 8 | Portable stereo Bluetooth speaker">
            <a:extLst>
              <a:ext uri="{FF2B5EF4-FFF2-40B4-BE49-F238E27FC236}">
                <a16:creationId xmlns:a16="http://schemas.microsoft.com/office/drawing/2014/main" id="{3379A148-F605-8744-0C3F-C3E31AA5BF8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697120" y="1664002"/>
            <a:ext cx="3364465" cy="3364465"/>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GATOR MAGNETICS Open Storage Hook: 4in Black 3-Pack, The Ultimate Workshop  &amp; Garage Storage Systems, Heavy Duty Magnetic Hooks, Sturdy Tool Storage  Solutions, 25lb Hold, for All Steel Surfaces - Amazon.com">
            <a:extLst>
              <a:ext uri="{FF2B5EF4-FFF2-40B4-BE49-F238E27FC236}">
                <a16:creationId xmlns:a16="http://schemas.microsoft.com/office/drawing/2014/main" id="{6EB6D170-ED25-946C-27E3-E9E591CE87C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21088306">
            <a:off x="9603044" y="785831"/>
            <a:ext cx="2251213" cy="2251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6" name="Picture 6" descr="eero Home Wi-Fi System with an IPQ4019 Wi-Fi SoC | Qualcomm">
            <a:extLst>
              <a:ext uri="{FF2B5EF4-FFF2-40B4-BE49-F238E27FC236}">
                <a16:creationId xmlns:a16="http://schemas.microsoft.com/office/drawing/2014/main" id="{4B88C95D-966E-17D4-7380-CA552B3B6493}"/>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11056" t="21289" r="12693" b="16024"/>
          <a:stretch/>
        </p:blipFill>
        <p:spPr bwMode="auto">
          <a:xfrm>
            <a:off x="9287009" y="3262553"/>
            <a:ext cx="2560169" cy="1487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876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C10A8E-E731-62E6-C196-7A9083F2379A}"/>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t="12269" b="3363"/>
          <a:stretch/>
        </p:blipFill>
        <p:spPr>
          <a:xfrm>
            <a:off x="0" y="0"/>
            <a:ext cx="12192000" cy="6858000"/>
          </a:xfrm>
          <a:prstGeom prst="rect">
            <a:avLst/>
          </a:prstGeom>
        </p:spPr>
      </p:pic>
      <p:sp>
        <p:nvSpPr>
          <p:cNvPr id="4" name="TextBox 3">
            <a:extLst>
              <a:ext uri="{FF2B5EF4-FFF2-40B4-BE49-F238E27FC236}">
                <a16:creationId xmlns:a16="http://schemas.microsoft.com/office/drawing/2014/main" id="{5EFCD0EF-822B-950B-3DD2-057F19960F2A}"/>
              </a:ext>
            </a:extLst>
          </p:cNvPr>
          <p:cNvSpPr txBox="1"/>
          <p:nvPr/>
        </p:nvSpPr>
        <p:spPr>
          <a:xfrm>
            <a:off x="422413" y="94422"/>
            <a:ext cx="11190564" cy="646331"/>
          </a:xfrm>
          <a:prstGeom prst="rect">
            <a:avLst/>
          </a:prstGeom>
          <a:noFill/>
        </p:spPr>
        <p:txBody>
          <a:bodyPr wrap="none" rtlCol="0">
            <a:spAutoFit/>
          </a:bodyPr>
          <a:lstStyle/>
          <a:p>
            <a:r>
              <a:rPr lang="en-US" sz="3600" dirty="0">
                <a:solidFill>
                  <a:schemeClr val="bg1"/>
                </a:solidFill>
                <a:effectLst>
                  <a:outerShdw blurRad="38100" dist="38100" dir="2700000" algn="tl">
                    <a:srgbClr val="000000">
                      <a:alpha val="43137"/>
                    </a:srgbClr>
                  </a:outerShdw>
                </a:effectLst>
              </a:rPr>
              <a:t>and consumers are not about to get less demanding</a:t>
            </a:r>
          </a:p>
        </p:txBody>
      </p:sp>
    </p:spTree>
    <p:extLst>
      <p:ext uri="{BB962C8B-B14F-4D97-AF65-F5344CB8AC3E}">
        <p14:creationId xmlns:p14="http://schemas.microsoft.com/office/powerpoint/2010/main" val="31217002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DC4A9A-1222-A8CF-46F6-0B6F464B96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7048500" y="0"/>
            <a:ext cx="5143500" cy="6858000"/>
          </a:xfrm>
          <a:prstGeom prst="rect">
            <a:avLst/>
          </a:prstGeom>
        </p:spPr>
      </p:pic>
      <p:sp>
        <p:nvSpPr>
          <p:cNvPr id="5" name="Rectangle 4">
            <a:extLst>
              <a:ext uri="{FF2B5EF4-FFF2-40B4-BE49-F238E27FC236}">
                <a16:creationId xmlns:a16="http://schemas.microsoft.com/office/drawing/2014/main" id="{B7B6DFF8-64E4-38BF-8A3A-79B30F463D47}"/>
              </a:ext>
            </a:extLst>
          </p:cNvPr>
          <p:cNvSpPr/>
          <p:nvPr/>
        </p:nvSpPr>
        <p:spPr>
          <a:xfrm flipH="1">
            <a:off x="6097867" y="-1"/>
            <a:ext cx="3388331" cy="6858001"/>
          </a:xfrm>
          <a:prstGeom prst="rect">
            <a:avLst/>
          </a:prstGeom>
          <a:gradFill flip="none" rotWithShape="1">
            <a:gsLst>
              <a:gs pos="28000">
                <a:schemeClr val="tx1"/>
              </a:gs>
              <a:gs pos="100000">
                <a:schemeClr val="tx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F1720A1-C732-0AC7-F685-5BA86B069ADD}"/>
              </a:ext>
            </a:extLst>
          </p:cNvPr>
          <p:cNvSpPr>
            <a:spLocks noChangeArrowheads="1"/>
          </p:cNvSpPr>
          <p:nvPr/>
        </p:nvSpPr>
        <p:spPr bwMode="auto">
          <a:xfrm>
            <a:off x="9665712" y="6576949"/>
            <a:ext cx="2654006"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Meghan </a:t>
            </a:r>
            <a:r>
              <a:rPr kumimoji="0" lang="en-US" altLang="en-US" sz="1050" b="0" i="0" u="none" strike="noStrike" cap="none" normalizeH="0" baseline="0" dirty="0" err="1">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Hessler</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50" b="0" i="0" u="none" strike="noStrike" cap="none" normalizeH="0" baseline="0" dirty="0" err="1">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 </a:t>
            </a:r>
          </a:p>
        </p:txBody>
      </p:sp>
      <p:pic>
        <p:nvPicPr>
          <p:cNvPr id="7171" name="Picture 3" descr="Jim Collins - Concepts - Genius of the AND">
            <a:extLst>
              <a:ext uri="{FF2B5EF4-FFF2-40B4-BE49-F238E27FC236}">
                <a16:creationId xmlns:a16="http://schemas.microsoft.com/office/drawing/2014/main" id="{B25E8111-4A52-63BD-94BE-3674AFFE793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01652" y="1730489"/>
            <a:ext cx="4687892" cy="51974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436A3BC-F26B-6F1B-3019-E6B094683509}"/>
              </a:ext>
            </a:extLst>
          </p:cNvPr>
          <p:cNvSpPr txBox="1"/>
          <p:nvPr/>
        </p:nvSpPr>
        <p:spPr>
          <a:xfrm>
            <a:off x="1028988" y="899492"/>
            <a:ext cx="4941161" cy="830997"/>
          </a:xfrm>
          <a:prstGeom prst="rect">
            <a:avLst/>
          </a:prstGeom>
          <a:noFill/>
        </p:spPr>
        <p:txBody>
          <a:bodyPr wrap="none" rtlCol="0">
            <a:spAutoFit/>
          </a:bodyPr>
          <a:lstStyle/>
          <a:p>
            <a:r>
              <a:rPr lang="en-US" sz="4800" b="1" dirty="0">
                <a:solidFill>
                  <a:schemeClr val="bg1"/>
                </a:solidFill>
              </a:rPr>
              <a:t>Enter the era of </a:t>
            </a:r>
          </a:p>
        </p:txBody>
      </p:sp>
      <p:grpSp>
        <p:nvGrpSpPr>
          <p:cNvPr id="3" name="Group 2">
            <a:extLst>
              <a:ext uri="{FF2B5EF4-FFF2-40B4-BE49-F238E27FC236}">
                <a16:creationId xmlns:a16="http://schemas.microsoft.com/office/drawing/2014/main" id="{CC42A05C-9D7B-1228-4744-F240EEA61FE6}"/>
              </a:ext>
            </a:extLst>
          </p:cNvPr>
          <p:cNvGrpSpPr/>
          <p:nvPr/>
        </p:nvGrpSpPr>
        <p:grpSpPr>
          <a:xfrm>
            <a:off x="195942" y="6227092"/>
            <a:ext cx="2797194" cy="611599"/>
            <a:chOff x="285659" y="1036273"/>
            <a:chExt cx="5354371" cy="1247698"/>
          </a:xfrm>
        </p:grpSpPr>
        <p:pic>
          <p:nvPicPr>
            <p:cNvPr id="7" name="Picture 2" descr="Correlated Magnetics">
              <a:extLst>
                <a:ext uri="{FF2B5EF4-FFF2-40B4-BE49-F238E27FC236}">
                  <a16:creationId xmlns:a16="http://schemas.microsoft.com/office/drawing/2014/main" id="{53DE46CA-26A8-A35B-2974-2D9B277AAFB3}"/>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32123C36-A9C3-35BD-05D8-B7D811DFF7A8}"/>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9A364E6-BCD3-9081-6B70-79E0561F7AAE}"/>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0" name="TextBox 9">
            <a:extLst>
              <a:ext uri="{FF2B5EF4-FFF2-40B4-BE49-F238E27FC236}">
                <a16:creationId xmlns:a16="http://schemas.microsoft.com/office/drawing/2014/main" id="{A4C202D0-EC12-41A6-A63A-F4E8AAC9A40A}"/>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
        <p:nvSpPr>
          <p:cNvPr id="11" name="TextBox 10">
            <a:extLst>
              <a:ext uri="{FF2B5EF4-FFF2-40B4-BE49-F238E27FC236}">
                <a16:creationId xmlns:a16="http://schemas.microsoft.com/office/drawing/2014/main" id="{558628ED-A2D7-49C8-4116-186854AC5402}"/>
              </a:ext>
            </a:extLst>
          </p:cNvPr>
          <p:cNvSpPr txBox="1"/>
          <p:nvPr/>
        </p:nvSpPr>
        <p:spPr>
          <a:xfrm>
            <a:off x="1457747" y="5703872"/>
            <a:ext cx="3993209" cy="523220"/>
          </a:xfrm>
          <a:prstGeom prst="rect">
            <a:avLst/>
          </a:prstGeom>
          <a:noFill/>
        </p:spPr>
        <p:txBody>
          <a:bodyPr wrap="none" rtlCol="0">
            <a:spAutoFit/>
          </a:bodyPr>
          <a:lstStyle/>
          <a:p>
            <a:r>
              <a:rPr lang="en-US" sz="2800" dirty="0">
                <a:solidFill>
                  <a:schemeClr val="bg1"/>
                </a:solidFill>
                <a:latin typeface="Aptos" panose="020B0004020202020204" pitchFamily="34" charset="0"/>
              </a:rPr>
              <a:t>Fast - Cheap - Perfection</a:t>
            </a:r>
          </a:p>
        </p:txBody>
      </p:sp>
    </p:spTree>
    <p:extLst>
      <p:ext uri="{BB962C8B-B14F-4D97-AF65-F5344CB8AC3E}">
        <p14:creationId xmlns:p14="http://schemas.microsoft.com/office/powerpoint/2010/main" val="772005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A5250"/>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98AD8E5-BF7F-A75D-9E75-A811FBAF42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11" name="TextBox 10">
            <a:extLst>
              <a:ext uri="{FF2B5EF4-FFF2-40B4-BE49-F238E27FC236}">
                <a16:creationId xmlns:a16="http://schemas.microsoft.com/office/drawing/2014/main" id="{80C0DA6B-45ED-6E76-93CF-14D9BBEB50F5}"/>
              </a:ext>
            </a:extLst>
          </p:cNvPr>
          <p:cNvSpPr txBox="1"/>
          <p:nvPr/>
        </p:nvSpPr>
        <p:spPr>
          <a:xfrm>
            <a:off x="180869" y="3008793"/>
            <a:ext cx="2232534" cy="461665"/>
          </a:xfrm>
          <a:prstGeom prst="rect">
            <a:avLst/>
          </a:prstGeom>
          <a:noFill/>
        </p:spPr>
        <p:txBody>
          <a:bodyPr wrap="none" rtlCol="0">
            <a:spAutoFit/>
          </a:bodyPr>
          <a:lstStyle/>
          <a:p>
            <a:r>
              <a:rPr lang="en-US" sz="2400" dirty="0">
                <a:latin typeface="Aptos" panose="020B0004020202020204" pitchFamily="34" charset="0"/>
              </a:rPr>
              <a:t>TIME IS MONEY</a:t>
            </a:r>
          </a:p>
        </p:txBody>
      </p:sp>
      <p:sp>
        <p:nvSpPr>
          <p:cNvPr id="2" name="Rectangle 1">
            <a:extLst>
              <a:ext uri="{FF2B5EF4-FFF2-40B4-BE49-F238E27FC236}">
                <a16:creationId xmlns:a16="http://schemas.microsoft.com/office/drawing/2014/main" id="{0A50FE5A-2065-BEDD-236D-055ED790C80C}"/>
              </a:ext>
            </a:extLst>
          </p:cNvPr>
          <p:cNvSpPr>
            <a:spLocks noChangeArrowheads="1"/>
          </p:cNvSpPr>
          <p:nvPr/>
        </p:nvSpPr>
        <p:spPr bwMode="auto">
          <a:xfrm rot="10800000" flipV="1">
            <a:off x="120951" y="6545126"/>
            <a:ext cx="24529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Akram Huseyn</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00" b="0" i="0" u="none" strike="noStrike" cap="none" normalizeH="0" baseline="0" dirty="0" err="1">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a:t>
            </a:r>
          </a:p>
        </p:txBody>
      </p:sp>
      <p:sp>
        <p:nvSpPr>
          <p:cNvPr id="6" name="Rectangle 5">
            <a:extLst>
              <a:ext uri="{FF2B5EF4-FFF2-40B4-BE49-F238E27FC236}">
                <a16:creationId xmlns:a16="http://schemas.microsoft.com/office/drawing/2014/main" id="{5763A231-1AFA-464A-6304-F297EF0EDA2D}"/>
              </a:ext>
            </a:extLst>
          </p:cNvPr>
          <p:cNvSpPr/>
          <p:nvPr/>
        </p:nvSpPr>
        <p:spPr>
          <a:xfrm>
            <a:off x="2988229" y="124336"/>
            <a:ext cx="2496984" cy="6733664"/>
          </a:xfrm>
          <a:prstGeom prst="rect">
            <a:avLst/>
          </a:prstGeom>
          <a:gradFill flip="none" rotWithShape="1">
            <a:gsLst>
              <a:gs pos="28000">
                <a:srgbClr val="5A5250"/>
              </a:gs>
              <a:gs pos="100000">
                <a:srgbClr val="5A5250">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Correlated Magnetics">
            <a:extLst>
              <a:ext uri="{FF2B5EF4-FFF2-40B4-BE49-F238E27FC236}">
                <a16:creationId xmlns:a16="http://schemas.microsoft.com/office/drawing/2014/main" id="{2E564730-637F-25E4-8E6A-0BA4EC034EE8}"/>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1409698" y="430160"/>
            <a:ext cx="2574792" cy="4526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F4AD2D3-A437-3CD5-E51C-FD3D4D1D87BE}"/>
              </a:ext>
            </a:extLst>
          </p:cNvPr>
          <p:cNvSpPr txBox="1"/>
          <p:nvPr/>
        </p:nvSpPr>
        <p:spPr>
          <a:xfrm>
            <a:off x="2898777" y="1268054"/>
            <a:ext cx="8769228"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Design advanced multi-pole magnets for your applications in less than a day</a:t>
            </a:r>
          </a:p>
          <a:p>
            <a:pPr marL="285750" indent="-285750">
              <a:buFont typeface="Arial" panose="020B0604020202020204" pitchFamily="34" charset="0"/>
              <a:buChar char="•"/>
            </a:pPr>
            <a:r>
              <a:rPr lang="en-US" sz="2800" dirty="0">
                <a:solidFill>
                  <a:schemeClr val="bg1"/>
                </a:solidFill>
              </a:rPr>
              <a:t>Create functions, level of haptic control and performance seemingly unachievable</a:t>
            </a:r>
          </a:p>
          <a:p>
            <a:pPr marL="285750" indent="-285750">
              <a:buFont typeface="Arial" panose="020B0604020202020204" pitchFamily="34" charset="0"/>
              <a:buChar char="•"/>
            </a:pPr>
            <a:r>
              <a:rPr lang="en-US" sz="2800" dirty="0">
                <a:solidFill>
                  <a:schemeClr val="bg1"/>
                </a:solidFill>
              </a:rPr>
              <a:t>Prototype your designs in less than an hour</a:t>
            </a:r>
          </a:p>
          <a:p>
            <a:pPr marL="285750" indent="-285750">
              <a:buFont typeface="Arial" panose="020B0604020202020204" pitchFamily="34" charset="0"/>
              <a:buChar char="•"/>
            </a:pPr>
            <a:r>
              <a:rPr lang="en-US" sz="2800" dirty="0">
                <a:solidFill>
                  <a:schemeClr val="bg1"/>
                </a:solidFill>
              </a:rPr>
              <a:t>Iterate the design the same day</a:t>
            </a:r>
          </a:p>
          <a:p>
            <a:pPr marL="285750" indent="-285750">
              <a:buFont typeface="Arial" panose="020B0604020202020204" pitchFamily="34" charset="0"/>
              <a:buChar char="•"/>
            </a:pPr>
            <a:r>
              <a:rPr lang="en-US" sz="2800" dirty="0">
                <a:solidFill>
                  <a:schemeClr val="bg1"/>
                </a:solidFill>
              </a:rPr>
              <a:t>Produce the final prototype in one day</a:t>
            </a:r>
          </a:p>
          <a:p>
            <a:pPr marL="285750" indent="-285750">
              <a:buFont typeface="Arial" panose="020B0604020202020204" pitchFamily="34" charset="0"/>
              <a:buChar char="•"/>
            </a:pPr>
            <a:r>
              <a:rPr lang="en-US" sz="2800" dirty="0">
                <a:solidFill>
                  <a:schemeClr val="bg1"/>
                </a:solidFill>
              </a:rPr>
              <a:t>….even iterate and prototype a new design during a customer visit! </a:t>
            </a:r>
          </a:p>
          <a:p>
            <a:pPr marL="285750" indent="-285750">
              <a:buFont typeface="Arial" panose="020B0604020202020204" pitchFamily="34" charset="0"/>
              <a:buChar char="•"/>
            </a:pPr>
            <a:r>
              <a:rPr lang="en-US" sz="2800" dirty="0">
                <a:solidFill>
                  <a:schemeClr val="bg1"/>
                </a:solidFill>
              </a:rPr>
              <a:t>All with the precision of the manufacturing process</a:t>
            </a:r>
          </a:p>
          <a:p>
            <a:pPr marL="285750" indent="-285750">
              <a:buFont typeface="Arial" panose="020B0604020202020204" pitchFamily="34" charset="0"/>
              <a:buChar char="•"/>
            </a:pPr>
            <a:r>
              <a:rPr lang="en-US" sz="2800" dirty="0">
                <a:solidFill>
                  <a:schemeClr val="bg1"/>
                </a:solidFill>
              </a:rPr>
              <a:t>At the cost of simply running the machine</a:t>
            </a:r>
          </a:p>
        </p:txBody>
      </p:sp>
      <p:sp>
        <p:nvSpPr>
          <p:cNvPr id="8" name="TextBox 7">
            <a:extLst>
              <a:ext uri="{FF2B5EF4-FFF2-40B4-BE49-F238E27FC236}">
                <a16:creationId xmlns:a16="http://schemas.microsoft.com/office/drawing/2014/main" id="{D76935E2-FFEE-E9CB-E58E-C585DCF37C31}"/>
              </a:ext>
            </a:extLst>
          </p:cNvPr>
          <p:cNvSpPr txBox="1"/>
          <p:nvPr/>
        </p:nvSpPr>
        <p:spPr>
          <a:xfrm>
            <a:off x="4079952" y="292333"/>
            <a:ext cx="6257867" cy="769441"/>
          </a:xfrm>
          <a:prstGeom prst="rect">
            <a:avLst/>
          </a:prstGeom>
          <a:noFill/>
        </p:spPr>
        <p:txBody>
          <a:bodyPr wrap="none" rtlCol="0">
            <a:spAutoFit/>
          </a:bodyPr>
          <a:lstStyle/>
          <a:p>
            <a:r>
              <a:rPr lang="en-US" sz="4400" b="1" dirty="0">
                <a:solidFill>
                  <a:schemeClr val="bg1"/>
                </a:solidFill>
                <a:latin typeface="Arial" panose="020B0604020202020204" pitchFamily="34" charset="0"/>
                <a:cs typeface="Arial" panose="020B0604020202020204" pitchFamily="34" charset="0"/>
              </a:rPr>
              <a:t>DESIGN IN REAL TIME</a:t>
            </a:r>
          </a:p>
        </p:txBody>
      </p:sp>
      <p:cxnSp>
        <p:nvCxnSpPr>
          <p:cNvPr id="9" name="Straight Connector 8">
            <a:extLst>
              <a:ext uri="{FF2B5EF4-FFF2-40B4-BE49-F238E27FC236}">
                <a16:creationId xmlns:a16="http://schemas.microsoft.com/office/drawing/2014/main" id="{F83F1AAD-CC04-1A85-27A7-5FBE7E84478C}"/>
              </a:ext>
            </a:extLst>
          </p:cNvPr>
          <p:cNvCxnSpPr>
            <a:cxnSpLocks/>
          </p:cNvCxnSpPr>
          <p:nvPr/>
        </p:nvCxnSpPr>
        <p:spPr>
          <a:xfrm flipH="1" flipV="1">
            <a:off x="4079952" y="457375"/>
            <a:ext cx="3773" cy="452601"/>
          </a:xfrm>
          <a:prstGeom prst="line">
            <a:avLst/>
          </a:prstGeom>
          <a:ln w="28575">
            <a:solidFill>
              <a:srgbClr val="EE31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875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2D3CD"/>
        </a:solidFill>
        <a:effectLst/>
      </p:bgPr>
    </p:bg>
    <p:spTree>
      <p:nvGrpSpPr>
        <p:cNvPr id="1" name="">
          <a:extLst>
            <a:ext uri="{FF2B5EF4-FFF2-40B4-BE49-F238E27FC236}">
              <a16:creationId xmlns:a16="http://schemas.microsoft.com/office/drawing/2014/main" id="{DB22F910-9A4A-6B10-0E0E-5B9416E702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849E2EB-BE56-EAD6-F3FA-01802E8AD2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1700" t="14762" b="14762"/>
          <a:stretch/>
        </p:blipFill>
        <p:spPr>
          <a:xfrm>
            <a:off x="-1" y="-1"/>
            <a:ext cx="5080001" cy="6858001"/>
          </a:xfrm>
          <a:prstGeom prst="rect">
            <a:avLst/>
          </a:prstGeom>
        </p:spPr>
      </p:pic>
      <p:sp>
        <p:nvSpPr>
          <p:cNvPr id="2" name="Rectangle 1">
            <a:extLst>
              <a:ext uri="{FF2B5EF4-FFF2-40B4-BE49-F238E27FC236}">
                <a16:creationId xmlns:a16="http://schemas.microsoft.com/office/drawing/2014/main" id="{BFCA05A0-4B3A-7861-1BF0-A3320B2F655B}"/>
              </a:ext>
            </a:extLst>
          </p:cNvPr>
          <p:cNvSpPr>
            <a:spLocks noChangeArrowheads="1"/>
          </p:cNvSpPr>
          <p:nvPr/>
        </p:nvSpPr>
        <p:spPr bwMode="auto">
          <a:xfrm>
            <a:off x="50871" y="6596390"/>
            <a:ext cx="344059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Photo by </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hlinkClick r:id="rId3">
                  <a:extLst>
                    <a:ext uri="{A12FA001-AC4F-418D-AE19-62706E023703}">
                      <ahyp:hlinkClr xmlns:ahyp="http://schemas.microsoft.com/office/drawing/2018/hyperlinkcolor" val="tx"/>
                    </a:ext>
                  </a:extLst>
                </a:hlinkClick>
              </a:rPr>
              <a:t>Wesley Tingey</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 on </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Unsplash</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 </a:t>
            </a:r>
          </a:p>
        </p:txBody>
      </p:sp>
      <p:sp>
        <p:nvSpPr>
          <p:cNvPr id="5" name="Rectangle 4">
            <a:extLst>
              <a:ext uri="{FF2B5EF4-FFF2-40B4-BE49-F238E27FC236}">
                <a16:creationId xmlns:a16="http://schemas.microsoft.com/office/drawing/2014/main" id="{D3F29144-A517-4A19-41A1-1299F66D6CA3}"/>
              </a:ext>
            </a:extLst>
          </p:cNvPr>
          <p:cNvSpPr/>
          <p:nvPr/>
        </p:nvSpPr>
        <p:spPr>
          <a:xfrm>
            <a:off x="3405158" y="0"/>
            <a:ext cx="2530024" cy="6858001"/>
          </a:xfrm>
          <a:prstGeom prst="rect">
            <a:avLst/>
          </a:prstGeom>
          <a:gradFill flip="none" rotWithShape="1">
            <a:gsLst>
              <a:gs pos="28000">
                <a:srgbClr val="D2D3CD"/>
              </a:gs>
              <a:gs pos="100000">
                <a:srgbClr val="D2D3CD">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LT Pro"/>
              <a:ea typeface="+mn-ea"/>
              <a:cs typeface="+mn-cs"/>
            </a:endParaRPr>
          </a:p>
        </p:txBody>
      </p:sp>
      <p:sp>
        <p:nvSpPr>
          <p:cNvPr id="6" name="TextBox 5">
            <a:extLst>
              <a:ext uri="{FF2B5EF4-FFF2-40B4-BE49-F238E27FC236}">
                <a16:creationId xmlns:a16="http://schemas.microsoft.com/office/drawing/2014/main" id="{E66D9629-EA90-0679-5230-4A7CACEF762D}"/>
              </a:ext>
            </a:extLst>
          </p:cNvPr>
          <p:cNvSpPr txBox="1"/>
          <p:nvPr/>
        </p:nvSpPr>
        <p:spPr>
          <a:xfrm>
            <a:off x="3203204" y="807813"/>
            <a:ext cx="6913688"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But Seeing is Believing,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 Lets Take a Journey Together</a:t>
            </a:r>
          </a:p>
        </p:txBody>
      </p:sp>
      <p:sp>
        <p:nvSpPr>
          <p:cNvPr id="7" name="TextBox 6">
            <a:extLst>
              <a:ext uri="{FF2B5EF4-FFF2-40B4-BE49-F238E27FC236}">
                <a16:creationId xmlns:a16="http://schemas.microsoft.com/office/drawing/2014/main" id="{F577A0A3-2D32-5160-53C7-F4E0C8FEB521}"/>
              </a:ext>
            </a:extLst>
          </p:cNvPr>
          <p:cNvSpPr txBox="1"/>
          <p:nvPr/>
        </p:nvSpPr>
        <p:spPr>
          <a:xfrm>
            <a:off x="7347104" y="2369679"/>
            <a:ext cx="499872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Meet Steve,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he’s an engineer with a challenge</a:t>
            </a: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BC16608-E269-9C9D-46CC-62799B415498}"/>
              </a:ext>
            </a:extLst>
          </p:cNvPr>
          <p:cNvSpPr txBox="1"/>
          <p:nvPr/>
        </p:nvSpPr>
        <p:spPr>
          <a:xfrm>
            <a:off x="7347104" y="3826058"/>
            <a:ext cx="4794096"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Steve needs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deliver a product concept in prototype form </a:t>
            </a:r>
            <a:r>
              <a:rPr kumimoji="0" lang="en-US" sz="24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fast</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he hasn’t even met with the customer yet!</a:t>
            </a:r>
          </a:p>
        </p:txBody>
      </p:sp>
      <p:pic>
        <p:nvPicPr>
          <p:cNvPr id="10" name="Picture 9">
            <a:extLst>
              <a:ext uri="{FF2B5EF4-FFF2-40B4-BE49-F238E27FC236}">
                <a16:creationId xmlns:a16="http://schemas.microsoft.com/office/drawing/2014/main" id="{9D5F1AE3-2438-EAAD-A7FA-457361C420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16876" y="2132754"/>
            <a:ext cx="3828274" cy="3790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52667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5E5653"/>
        </a:solidFill>
        <a:effectLst/>
      </p:bgPr>
    </p:bg>
    <p:spTree>
      <p:nvGrpSpPr>
        <p:cNvPr id="1" name="">
          <a:extLst>
            <a:ext uri="{FF2B5EF4-FFF2-40B4-BE49-F238E27FC236}">
              <a16:creationId xmlns:a16="http://schemas.microsoft.com/office/drawing/2014/main" id="{57C6D4A3-5C9B-2E4E-CCBC-F7592532F36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8B01A7E-54ED-1672-2DEC-A93975299A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2" name="Title 1">
            <a:extLst>
              <a:ext uri="{FF2B5EF4-FFF2-40B4-BE49-F238E27FC236}">
                <a16:creationId xmlns:a16="http://schemas.microsoft.com/office/drawing/2014/main" id="{ABA15508-7DB6-3EBE-EEBD-D7D4290F6625}"/>
              </a:ext>
            </a:extLst>
          </p:cNvPr>
          <p:cNvSpPr>
            <a:spLocks noGrp="1"/>
          </p:cNvSpPr>
          <p:nvPr>
            <p:ph type="title"/>
          </p:nvPr>
        </p:nvSpPr>
        <p:spPr>
          <a:xfrm>
            <a:off x="2490758" y="233612"/>
            <a:ext cx="9502561" cy="2251075"/>
          </a:xfrm>
        </p:spPr>
        <p:txBody>
          <a:bodyPr>
            <a:noAutofit/>
          </a:bodyPr>
          <a:lstStyle/>
          <a:p>
            <a:r>
              <a:rPr lang="en-US" sz="3600" dirty="0">
                <a:solidFill>
                  <a:schemeClr val="bg1"/>
                </a:solidFill>
              </a:rPr>
              <a:t>Steve is a busy designer; he likes to go fast and he is impatient. He needs to spend his design time efficiently, get to prototype quickly and iterate fast! Sound familiar?</a:t>
            </a:r>
          </a:p>
        </p:txBody>
      </p:sp>
      <p:sp>
        <p:nvSpPr>
          <p:cNvPr id="3" name="Content Placeholder 2">
            <a:extLst>
              <a:ext uri="{FF2B5EF4-FFF2-40B4-BE49-F238E27FC236}">
                <a16:creationId xmlns:a16="http://schemas.microsoft.com/office/drawing/2014/main" id="{3F17D537-F201-19AA-30CA-017D27B0538A}"/>
              </a:ext>
            </a:extLst>
          </p:cNvPr>
          <p:cNvSpPr>
            <a:spLocks noGrp="1"/>
          </p:cNvSpPr>
          <p:nvPr>
            <p:ph idx="1"/>
          </p:nvPr>
        </p:nvSpPr>
        <p:spPr>
          <a:xfrm>
            <a:off x="4065169" y="2620528"/>
            <a:ext cx="8434982" cy="4282752"/>
          </a:xfrm>
        </p:spPr>
        <p:txBody>
          <a:bodyPr>
            <a:normAutofit/>
          </a:bodyPr>
          <a:lstStyle/>
          <a:p>
            <a:r>
              <a:rPr lang="en-US" sz="3200" b="1" dirty="0">
                <a:solidFill>
                  <a:schemeClr val="bg1"/>
                </a:solidFill>
              </a:rPr>
              <a:t>Here’s his design process </a:t>
            </a:r>
          </a:p>
          <a:p>
            <a:pPr lvl="1"/>
            <a:r>
              <a:rPr lang="en-US" sz="2800" dirty="0">
                <a:solidFill>
                  <a:schemeClr val="bg1"/>
                </a:solidFill>
              </a:rPr>
              <a:t>Requirements &amp; Feasibility </a:t>
            </a:r>
          </a:p>
          <a:p>
            <a:pPr lvl="1"/>
            <a:r>
              <a:rPr lang="en-US" sz="2800" dirty="0">
                <a:solidFill>
                  <a:schemeClr val="bg1"/>
                </a:solidFill>
              </a:rPr>
              <a:t>Specs </a:t>
            </a:r>
          </a:p>
          <a:p>
            <a:pPr lvl="1"/>
            <a:r>
              <a:rPr lang="en-US" sz="2800" dirty="0">
                <a:solidFill>
                  <a:schemeClr val="bg1"/>
                </a:solidFill>
              </a:rPr>
              <a:t>Design</a:t>
            </a:r>
          </a:p>
          <a:p>
            <a:pPr lvl="1"/>
            <a:r>
              <a:rPr lang="en-US" sz="2800" dirty="0">
                <a:solidFill>
                  <a:schemeClr val="bg1"/>
                </a:solidFill>
              </a:rPr>
              <a:t>Simulate, if applicable </a:t>
            </a:r>
          </a:p>
          <a:p>
            <a:pPr lvl="1"/>
            <a:r>
              <a:rPr lang="en-US" sz="2800" dirty="0">
                <a:solidFill>
                  <a:schemeClr val="bg1"/>
                </a:solidFill>
              </a:rPr>
              <a:t>Prototype </a:t>
            </a:r>
          </a:p>
          <a:p>
            <a:pPr lvl="1"/>
            <a:r>
              <a:rPr lang="en-US" sz="2800" dirty="0">
                <a:solidFill>
                  <a:schemeClr val="bg1"/>
                </a:solidFill>
              </a:rPr>
              <a:t>Test</a:t>
            </a:r>
          </a:p>
          <a:p>
            <a:pPr lvl="1"/>
            <a:r>
              <a:rPr lang="en-US" sz="2800" dirty="0">
                <a:solidFill>
                  <a:schemeClr val="bg1"/>
                </a:solidFill>
              </a:rPr>
              <a:t>Clinic/CA</a:t>
            </a:r>
          </a:p>
          <a:p>
            <a:pPr lvl="1"/>
            <a:r>
              <a:rPr lang="en-US" sz="2800" dirty="0">
                <a:solidFill>
                  <a:schemeClr val="bg1"/>
                </a:solidFill>
              </a:rPr>
              <a:t>Iterate if required</a:t>
            </a:r>
          </a:p>
          <a:p>
            <a:pPr marL="457200" lvl="1" indent="0">
              <a:buNone/>
            </a:pPr>
            <a:endParaRPr lang="en-US" dirty="0">
              <a:solidFill>
                <a:schemeClr val="bg1"/>
              </a:solidFill>
            </a:endParaRPr>
          </a:p>
        </p:txBody>
      </p:sp>
      <p:sp>
        <p:nvSpPr>
          <p:cNvPr id="4" name="TextBox 3">
            <a:extLst>
              <a:ext uri="{FF2B5EF4-FFF2-40B4-BE49-F238E27FC236}">
                <a16:creationId xmlns:a16="http://schemas.microsoft.com/office/drawing/2014/main" id="{D81AFCE9-FAAF-83CB-433F-ED31B5413379}"/>
              </a:ext>
            </a:extLst>
          </p:cNvPr>
          <p:cNvSpPr txBox="1"/>
          <p:nvPr/>
        </p:nvSpPr>
        <p:spPr>
          <a:xfrm>
            <a:off x="180869" y="3008793"/>
            <a:ext cx="2232534" cy="461665"/>
          </a:xfrm>
          <a:prstGeom prst="rect">
            <a:avLst/>
          </a:prstGeom>
          <a:noFill/>
        </p:spPr>
        <p:txBody>
          <a:bodyPr wrap="none" rtlCol="0">
            <a:spAutoFit/>
          </a:bodyPr>
          <a:lstStyle/>
          <a:p>
            <a:r>
              <a:rPr lang="en-US" sz="2400" dirty="0"/>
              <a:t>TIME IS MONEY</a:t>
            </a:r>
          </a:p>
        </p:txBody>
      </p:sp>
      <p:pic>
        <p:nvPicPr>
          <p:cNvPr id="5" name="Picture 2" descr="Correlated Magnetics">
            <a:extLst>
              <a:ext uri="{FF2B5EF4-FFF2-40B4-BE49-F238E27FC236}">
                <a16:creationId xmlns:a16="http://schemas.microsoft.com/office/drawing/2014/main" id="{00427FF8-AC5D-5702-20FD-0113DAE62FB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ED7237A-BF9A-5D4E-911A-DB5923638612}"/>
              </a:ext>
            </a:extLst>
          </p:cNvPr>
          <p:cNvSpPr>
            <a:spLocks noChangeArrowheads="1"/>
          </p:cNvSpPr>
          <p:nvPr/>
        </p:nvSpPr>
        <p:spPr bwMode="auto">
          <a:xfrm rot="10800000" flipV="1">
            <a:off x="120951" y="6545126"/>
            <a:ext cx="24529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Akram Huseyn</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00" b="0" i="0" u="none" strike="noStrike" cap="none" normalizeH="0" baseline="0" dirty="0" err="1">
                <a:ln>
                  <a:noFill/>
                </a:ln>
                <a:solidFill>
                  <a:schemeClr val="tx1">
                    <a:lumMod val="50000"/>
                    <a:lumOff val="50000"/>
                  </a:schemeClr>
                </a:solidFill>
                <a:effectLst/>
                <a:latin typeface="Arial" panose="020B0604020202020204" pitchFamily="34" charset="0"/>
                <a:hlinkClick r:id="rId5">
                  <a:extLst>
                    <a:ext uri="{A12FA001-AC4F-418D-AE19-62706E023703}">
                      <ahyp:hlinkClr xmlns:ahyp="http://schemas.microsoft.com/office/drawing/2018/hyperlinkcolor" val="tx"/>
                    </a:ext>
                  </a:extLst>
                </a:hlinkClick>
              </a:rPr>
              <a:t>Unsplash</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a:t>
            </a:r>
          </a:p>
        </p:txBody>
      </p:sp>
    </p:spTree>
    <p:extLst>
      <p:ext uri="{BB962C8B-B14F-4D97-AF65-F5344CB8AC3E}">
        <p14:creationId xmlns:p14="http://schemas.microsoft.com/office/powerpoint/2010/main" val="176292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DF9F3-2AEF-0A44-B26D-9C3E63F0AC8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CA99869-30CC-B386-3441-7E68D29172CE}"/>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9902" b="98567" l="111" r="89982">
                        <a14:foregroundMark x1="1200" y1="10174" x2="11491" y2="14438"/>
                        <a14:foregroundMark x1="17839" y1="42020" x2="18015" y2="43364"/>
                        <a14:foregroundMark x1="17685" y1="40847" x2="17796" y2="41694"/>
                        <a14:foregroundMark x1="17574" y1="40000" x2="17685" y2="40847"/>
                        <a14:foregroundMark x1="17515" y1="39544" x2="17574" y2="40000"/>
                        <a14:foregroundMark x1="17438" y1="38958" x2="17515" y2="39544"/>
                        <a14:foregroundMark x1="17295" y1="37868" x2="17438" y2="38958"/>
                        <a14:foregroundMark x1="14782" y1="18691" x2="17348" y2="38272"/>
                        <a14:foregroundMark x1="16571" y1="59805" x2="16329" y2="63127"/>
                        <a14:foregroundMark x1="16642" y1="58827" x2="16599" y2="59414"/>
                        <a14:foregroundMark x1="17726" y1="43942" x2="16642" y2="58827"/>
                        <a14:foregroundMark x1="15536" y1="67818" x2="12973" y2="71766"/>
                        <a14:foregroundMark x1="15790" y1="67427" x2="15536" y2="67818"/>
                        <a14:foregroundMark x1="18275" y1="88089" x2="21701" y2="93550"/>
                        <a14:foregroundMark x1="21701" y1="93550" x2="13715" y2="98827"/>
                        <a14:foregroundMark x1="13715" y1="98827" x2="6359" y2="99088"/>
                        <a14:foregroundMark x1="6359" y1="99088" x2="185" y2="90098"/>
                        <a14:foregroundMark x1="185" y1="90098" x2="370" y2="10033"/>
                        <a14:foregroundMark x1="296" y1="94984" x2="14307" y2="94072"/>
                        <a14:foregroundMark x1="14307" y1="94072" x2="22514" y2="94788"/>
                        <a14:foregroundMark x1="22514" y1="94788" x2="10277" y2="99739"/>
                        <a14:foregroundMark x1="10277" y1="99739" x2="111" y2="98567"/>
                        <a14:foregroundMark x1="111" y1="98567" x2="555" y2="95244"/>
                        <a14:backgroundMark x1="12569" y1="14137" x2="11534" y2="13420"/>
                        <a14:backgroundMark x1="11904" y1="13681" x2="15490" y2="17394"/>
                        <a14:backgroundMark x1="1109" y1="9902" x2="185" y2="9707"/>
                        <a14:backgroundMark x1="1590" y1="10163" x2="1590" y2="10163"/>
                        <a14:backgroundMark x1="1220" y1="10033" x2="1220" y2="10033"/>
                        <a14:backgroundMark x1="17819" y1="43453" x2="17930" y2="42345"/>
                        <a14:backgroundMark x1="17634" y1="41889" x2="16969" y2="40521"/>
                        <a14:backgroundMark x1="17634" y1="41498" x2="17338" y2="40000"/>
                        <a14:backgroundMark x1="18078" y1="43779" x2="17782" y2="39414"/>
                        <a14:backgroundMark x1="17782" y1="40847" x2="17597" y2="39544"/>
                        <a14:backgroundMark x1="17597" y1="39544" x2="17597" y2="39544"/>
                        <a14:backgroundMark x1="17856" y1="42020" x2="17856" y2="42020"/>
                        <a14:backgroundMark x1="18115" y1="41954" x2="17671" y2="39544"/>
                        <a14:backgroundMark x1="17153" y1="39544" x2="17153" y2="39544"/>
                        <a14:backgroundMark x1="17338" y1="39674" x2="17708" y2="39088"/>
                        <a14:backgroundMark x1="17375" y1="38958" x2="17375" y2="38958"/>
                        <a14:backgroundMark x1="17782" y1="41694" x2="17782" y2="41694"/>
                        <a14:backgroundMark x1="17819" y1="40847" x2="17819" y2="40847"/>
                        <a14:backgroundMark x1="17523" y1="40000" x2="17523" y2="40000"/>
                        <a14:backgroundMark x1="17708" y1="42280" x2="17708" y2="42280"/>
                        <a14:backgroundMark x1="17708" y1="42280" x2="17893" y2="40912"/>
                        <a14:backgroundMark x1="17560" y1="38762" x2="17560" y2="38762"/>
                        <a14:backgroundMark x1="17708" y1="43648" x2="17708" y2="43648"/>
                        <a14:backgroundMark x1="17856" y1="44104" x2="17856" y2="44104"/>
                        <a14:backgroundMark x1="16451" y1="59805" x2="16451" y2="59805"/>
                        <a14:backgroundMark x1="16747" y1="60651" x2="16488" y2="59674"/>
                        <a14:backgroundMark x1="16525" y1="59414" x2="16525" y2="59414"/>
                        <a14:backgroundMark x1="16821" y1="59544" x2="16636" y2="59414"/>
                        <a14:backgroundMark x1="16747" y1="58827" x2="16747" y2="58827"/>
                        <a14:backgroundMark x1="16747" y1="59088" x2="16747" y2="59088"/>
                        <a14:backgroundMark x1="16451" y1="59088" x2="16451" y2="59088"/>
                        <a14:backgroundMark x1="16562" y1="58697" x2="16562" y2="58697"/>
                        <a14:backgroundMark x1="16229" y1="63583" x2="16525" y2="64039"/>
                        <a14:backgroundMark x1="16525" y1="64039" x2="15896" y2="65993"/>
                        <a14:backgroundMark x1="15896" y1="65993" x2="15896" y2="67427"/>
                        <a14:backgroundMark x1="15675" y1="67622" x2="15675" y2="67622"/>
                        <a14:backgroundMark x1="16525" y1="63127" x2="16525" y2="63127"/>
                        <a14:backgroundMark x1="16414" y1="63257" x2="16414" y2="63257"/>
                        <a14:backgroundMark x1="15675" y1="67818" x2="15675" y2="67818"/>
                        <a14:backgroundMark x1="22662" y1="95505" x2="22033" y2="93160"/>
                        <a14:backgroundMark x1="18078" y1="87296" x2="12680" y2="79218"/>
                        <a14:backgroundMark x1="12680" y1="79218" x2="18189" y2="87883"/>
                        <a14:backgroundMark x1="18189" y1="87883" x2="18336" y2="87948"/>
                        <a14:backgroundMark x1="11682" y1="79283" x2="11867" y2="79674"/>
                        <a14:backgroundMark x1="11867" y1="79674" x2="10203" y2="75179"/>
                        <a14:backgroundMark x1="12311" y1="78436" x2="10536" y2="75244"/>
                        <a14:backgroundMark x1="10499" y1="75049" x2="12606" y2="73094"/>
                      </a14:backgroundRemoval>
                    </a14:imgEffect>
                  </a14:imgLayer>
                </a14:imgProps>
              </a:ext>
              <a:ext uri="{28A0092B-C50C-407E-A947-70E740481C1C}">
                <a14:useLocalDpi xmlns:a14="http://schemas.microsoft.com/office/drawing/2010/main"/>
              </a:ext>
            </a:extLst>
          </a:blip>
          <a:srcRect r="74419"/>
          <a:stretch/>
        </p:blipFill>
        <p:spPr>
          <a:xfrm>
            <a:off x="0" y="1877786"/>
            <a:ext cx="2245068" cy="4980214"/>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99A177FE-3096-AA76-200F-B019A8975775}"/>
              </a:ext>
            </a:extLst>
          </p:cNvPr>
          <p:cNvSpPr>
            <a:spLocks noGrp="1"/>
          </p:cNvSpPr>
          <p:nvPr>
            <p:ph idx="1"/>
          </p:nvPr>
        </p:nvSpPr>
        <p:spPr>
          <a:xfrm>
            <a:off x="167640" y="238125"/>
            <a:ext cx="5928360" cy="815975"/>
          </a:xfrm>
        </p:spPr>
        <p:txBody>
          <a:bodyPr>
            <a:normAutofit/>
          </a:bodyPr>
          <a:lstStyle/>
          <a:p>
            <a:pPr marL="0" indent="0">
              <a:buNone/>
            </a:pPr>
            <a:r>
              <a:rPr lang="en-US" sz="3600" b="1" dirty="0"/>
              <a:t>Initial Customer Meeting</a:t>
            </a:r>
          </a:p>
        </p:txBody>
      </p:sp>
      <p:pic>
        <p:nvPicPr>
          <p:cNvPr id="1026" name="Picture 2" descr="GorillaPod® Action Tripod">
            <a:extLst>
              <a:ext uri="{FF2B5EF4-FFF2-40B4-BE49-F238E27FC236}">
                <a16:creationId xmlns:a16="http://schemas.microsoft.com/office/drawing/2014/main" id="{8445956B-773C-A93F-EA18-A9C0FB10256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7058" y="2921565"/>
            <a:ext cx="3698310" cy="36983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0F4C776-5840-E8D5-36E4-0EF323D8EE9D}"/>
              </a:ext>
            </a:extLst>
          </p:cNvPr>
          <p:cNvPicPr>
            <a:picLocks noChangeAspect="1"/>
          </p:cNvPicPr>
          <p:nvPr/>
        </p:nvPicPr>
        <p:blipFill rotWithShape="1">
          <a:blip r:embed="rId5" cstate="screen">
            <a:extLst>
              <a:ext uri="{BEBA8EAE-BF5A-486C-A8C5-ECC9F3942E4B}">
                <a14:imgProps xmlns:a14="http://schemas.microsoft.com/office/drawing/2010/main">
                  <a14:imgLayer r:embed="rId3">
                    <a14:imgEffect>
                      <a14:backgroundRemoval t="9837" b="95244" l="9982" r="99630">
                        <a14:foregroundMark x1="65550" y1="80343" x2="64991" y2="81498"/>
                        <a14:foregroundMark x1="66031" y1="79349" x2="65831" y2="79763"/>
                        <a14:foregroundMark x1="73074" y1="64806" x2="66031" y2="79349"/>
                        <a14:foregroundMark x1="76599" y1="57524" x2="75813" y2="59147"/>
                        <a14:foregroundMark x1="63722" y1="96785" x2="63763" y2="96287"/>
                        <a14:foregroundMark x1="64198" y1="91047" x2="64173" y2="91342"/>
                        <a14:foregroundMark x1="64936" y1="82160" x2="64871" y2="82938"/>
                        <a14:foregroundMark x1="65823" y1="97688" x2="81701" y2="98893"/>
                        <a14:foregroundMark x1="81701" y1="98893" x2="91682" y2="93160"/>
                        <a14:foregroundMark x1="91682" y1="93160" x2="99556" y2="74658"/>
                        <a14:foregroundMark x1="99556" y1="74658" x2="97391" y2="67027"/>
                        <a14:foregroundMark x1="90374" y1="56482" x2="88096" y2="54007"/>
                        <a14:foregroundMark x1="88096" y1="54007" x2="86691" y2="54007"/>
                        <a14:foregroundMark x1="66655" y1="91036" x2="71571" y2="99805"/>
                        <a14:foregroundMark x1="71571" y1="99805" x2="85730" y2="99805"/>
                        <a14:foregroundMark x1="85730" y1="99805" x2="97856" y2="99283"/>
                        <a14:foregroundMark x1="97856" y1="99283" x2="99667" y2="73681"/>
                        <a14:foregroundMark x1="99667" y1="73681" x2="91830" y2="67362"/>
                        <a14:foregroundMark x1="91830" y1="67362" x2="69057" y2="82345"/>
                        <a14:foregroundMark x1="69057" y1="82345" x2="66967" y2="85756"/>
                        <a14:foregroundMark x1="65929" y1="91363" x2="69131" y2="99674"/>
                        <a14:foregroundMark x1="69131" y1="99674" x2="99556" y2="95244"/>
                        <a14:foregroundMark x1="99556" y1="95244" x2="85767" y2="79218"/>
                        <a14:foregroundMark x1="85767" y1="79218" x2="75823" y2="79674"/>
                        <a14:foregroundMark x1="75823" y1="79674" x2="66896" y2="86946"/>
                        <a14:foregroundMark x1="88392" y1="35635" x2="88022" y2="36287"/>
                        <a14:foregroundMark x1="88022" y1="36026" x2="88170" y2="35635"/>
                        <a14:foregroundMark x1="88170" y1="35635" x2="87505" y2="41629"/>
                        <a14:backgroundMark x1="91497" y1="58176" x2="96969" y2="62736"/>
                        <a14:backgroundMark x1="96525" y1="64039" x2="98965" y2="65081"/>
                        <a14:backgroundMark x1="91423" y1="56482" x2="91423" y2="57524"/>
                        <a14:backgroundMark x1="91867" y1="57785" x2="90684" y2="57785"/>
                        <a14:backgroundMark x1="74159" y1="62085" x2="75194" y2="61303"/>
                        <a14:backgroundMark x1="73420" y1="63518" x2="74898" y2="61954"/>
                        <a14:backgroundMark x1="63882" y1="97459" x2="64473" y2="84235"/>
                        <a14:backgroundMark x1="64473" y1="84235" x2="65730" y2="79479"/>
                        <a14:backgroundMark x1="64177" y1="96287" x2="65545" y2="83062"/>
                        <a14:backgroundMark x1="65545" y1="83062" x2="65065" y2="91205"/>
                        <a14:backgroundMark x1="64251" y1="96287" x2="64251" y2="99805"/>
                        <a14:backgroundMark x1="64177" y1="98111" x2="64030" y2="90554"/>
                        <a14:backgroundMark x1="65804" y1="81694" x2="65582" y2="78436"/>
                        <a14:backgroundMark x1="66026" y1="79349" x2="66026" y2="79349"/>
                        <a14:backgroundMark x1="66026" y1="81042" x2="66026" y2="77524"/>
                      </a14:backgroundRemoval>
                    </a14:imgEffect>
                  </a14:imgLayer>
                </a14:imgProps>
              </a:ext>
              <a:ext uri="{28A0092B-C50C-407E-A947-70E740481C1C}">
                <a14:useLocalDpi xmlns:a14="http://schemas.microsoft.com/office/drawing/2010/main"/>
              </a:ext>
            </a:extLst>
          </a:blip>
          <a:srcRect l="60760"/>
          <a:stretch/>
        </p:blipFill>
        <p:spPr>
          <a:xfrm>
            <a:off x="8338457" y="1285219"/>
            <a:ext cx="3853543" cy="5572781"/>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F07A0C0C-C04E-3424-54EB-82F2A6CF11D3}"/>
              </a:ext>
            </a:extLst>
          </p:cNvPr>
          <p:cNvSpPr txBox="1">
            <a:spLocks/>
          </p:cNvSpPr>
          <p:nvPr/>
        </p:nvSpPr>
        <p:spPr>
          <a:xfrm>
            <a:off x="1556658" y="99207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Specs evolved out of this discussion</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action camera tripod</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Designed for quick attach/detach</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20 detent indexing</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attachment force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(enough to hold a camera)</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Strong shear strength</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solidFill>
                  <a:prstClr val="black"/>
                </a:solidFill>
                <a:latin typeface="Arial" panose="020B0604020202020204" pitchFamily="34" charset="0"/>
                <a:cs typeface="Arial" panose="020B0604020202020204" pitchFamily="34" charset="0"/>
              </a:rPr>
              <a:t>Concentric self alignment</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Less than 2 inch wide</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Minimize magnetic material</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613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A78D71-7308-6F1D-136A-22AE3B362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194E8-037B-D100-B367-B1B6CF937589}"/>
              </a:ext>
            </a:extLst>
          </p:cNvPr>
          <p:cNvSpPr>
            <a:spLocks noGrp="1"/>
          </p:cNvSpPr>
          <p:nvPr>
            <p:ph type="title"/>
          </p:nvPr>
        </p:nvSpPr>
        <p:spPr>
          <a:xfrm>
            <a:off x="244928" y="46037"/>
            <a:ext cx="10515600" cy="1325563"/>
          </a:xfrm>
        </p:spPr>
        <p:txBody>
          <a:bodyPr/>
          <a:lstStyle/>
          <a:p>
            <a:r>
              <a:rPr lang="en-US" dirty="0">
                <a:solidFill>
                  <a:schemeClr val="bg1"/>
                </a:solidFill>
              </a:rPr>
              <a:t>Steve jumps into design using </a:t>
            </a:r>
            <a:r>
              <a:rPr lang="en-US" b="1" dirty="0" err="1">
                <a:solidFill>
                  <a:srgbClr val="EE312F"/>
                </a:solidFill>
              </a:rPr>
              <a:t>PolyVision</a:t>
            </a:r>
            <a:endParaRPr lang="en-US" b="1" dirty="0">
              <a:solidFill>
                <a:srgbClr val="EE312F"/>
              </a:solidFill>
            </a:endParaRPr>
          </a:p>
        </p:txBody>
      </p:sp>
      <p:grpSp>
        <p:nvGrpSpPr>
          <p:cNvPr id="3" name="Group 2">
            <a:extLst>
              <a:ext uri="{FF2B5EF4-FFF2-40B4-BE49-F238E27FC236}">
                <a16:creationId xmlns:a16="http://schemas.microsoft.com/office/drawing/2014/main" id="{3341C242-58B7-A206-80A0-530472B8CBAC}"/>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21E83BAB-AC30-4FE3-7814-6203C31A5DE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rrelated Magnetics">
              <a:extLst>
                <a:ext uri="{FF2B5EF4-FFF2-40B4-BE49-F238E27FC236}">
                  <a16:creationId xmlns:a16="http://schemas.microsoft.com/office/drawing/2014/main" id="{A889073B-D473-5506-22CE-6880578E6E6C}"/>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2E53C62-9CAF-0B97-ACAF-04AC5D1284E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A4BA693F-31D5-876F-91C4-9AFDE8DF53E5}"/>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
        <p:nvSpPr>
          <p:cNvPr id="9" name="TextBox 8">
            <a:extLst>
              <a:ext uri="{FF2B5EF4-FFF2-40B4-BE49-F238E27FC236}">
                <a16:creationId xmlns:a16="http://schemas.microsoft.com/office/drawing/2014/main" id="{56C8B09C-1228-E192-7C24-187330BF4351}"/>
              </a:ext>
            </a:extLst>
          </p:cNvPr>
          <p:cNvSpPr txBox="1"/>
          <p:nvPr/>
        </p:nvSpPr>
        <p:spPr>
          <a:xfrm>
            <a:off x="9403627" y="366633"/>
            <a:ext cx="322524" cy="369332"/>
          </a:xfrm>
          <a:prstGeom prst="rect">
            <a:avLst/>
          </a:prstGeom>
          <a:noFill/>
        </p:spPr>
        <p:txBody>
          <a:bodyPr wrap="none" rtlCol="0">
            <a:spAutoFit/>
          </a:bodyPr>
          <a:lstStyle/>
          <a:p>
            <a:r>
              <a:rPr lang="en-US" dirty="0">
                <a:solidFill>
                  <a:srgbClr val="EE312F"/>
                </a:solidFill>
              </a:rPr>
              <a:t>®</a:t>
            </a:r>
          </a:p>
        </p:txBody>
      </p:sp>
      <p:pic>
        <p:nvPicPr>
          <p:cNvPr id="10" name="Picture 2" descr="Correlated Magnetics">
            <a:extLst>
              <a:ext uri="{FF2B5EF4-FFF2-40B4-BE49-F238E27FC236}">
                <a16:creationId xmlns:a16="http://schemas.microsoft.com/office/drawing/2014/main" id="{465C13E3-A715-AD58-FDEC-460D931ED2D6}"/>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48A178E-AF26-9FA6-CE32-E95CE2A3EB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1973" y="1275395"/>
            <a:ext cx="8715468" cy="4703964"/>
          </a:xfrm>
          <a:prstGeom prst="rect">
            <a:avLst/>
          </a:prstGeom>
        </p:spPr>
      </p:pic>
    </p:spTree>
    <p:extLst>
      <p:ext uri="{BB962C8B-B14F-4D97-AF65-F5344CB8AC3E}">
        <p14:creationId xmlns:p14="http://schemas.microsoft.com/office/powerpoint/2010/main" val="60020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9514F"/>
        </a:solidFill>
        <a:effectLst/>
      </p:bgPr>
    </p:bg>
    <p:spTree>
      <p:nvGrpSpPr>
        <p:cNvPr id="1" name="">
          <a:extLst>
            <a:ext uri="{FF2B5EF4-FFF2-40B4-BE49-F238E27FC236}">
              <a16:creationId xmlns:a16="http://schemas.microsoft.com/office/drawing/2014/main" id="{E7DC37FF-B8E0-00EE-F1FC-946B26E2B66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FDB6B6-00E6-781A-C1B2-FCC424F238AD}"/>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750" b="96250" l="8410" r="90494">
                        <a14:foregroundMark x1="23949" y1="9583" x2="54662" y2="3333"/>
                        <a14:foregroundMark x1="54662" y1="3333" x2="29250" y2="12917"/>
                        <a14:foregroundMark x1="29250" y1="12917" x2="26143" y2="8542"/>
                        <a14:foregroundMark x1="30530" y1="3958" x2="70567" y2="4583"/>
                        <a14:foregroundMark x1="8410" y1="61458" x2="10786" y2="30208"/>
                        <a14:foregroundMark x1="31810" y1="91667" x2="59598" y2="94792"/>
                        <a14:foregroundMark x1="59598" y1="94792" x2="35832" y2="91250"/>
                        <a14:foregroundMark x1="35832" y1="91250" x2="34552" y2="91875"/>
                        <a14:foregroundMark x1="44790" y1="96458" x2="55941" y2="96042"/>
                        <a14:foregroundMark x1="55941" y1="96042" x2="71115" y2="78333"/>
                        <a14:foregroundMark x1="90494" y1="60417" x2="89580" y2="31250"/>
                      </a14:backgroundRemoval>
                    </a14:imgEffect>
                  </a14:imgLayer>
                </a14:imgProps>
              </a:ext>
              <a:ext uri="{28A0092B-C50C-407E-A947-70E740481C1C}">
                <a14:useLocalDpi xmlns:a14="http://schemas.microsoft.com/office/drawing/2010/main"/>
              </a:ext>
            </a:extLst>
          </a:blip>
          <a:stretch>
            <a:fillRect/>
          </a:stretch>
        </p:blipFill>
        <p:spPr>
          <a:xfrm>
            <a:off x="177074" y="1600042"/>
            <a:ext cx="3051856" cy="2678044"/>
          </a:xfrm>
          <a:prstGeom prst="rect">
            <a:avLst/>
          </a:prstGeom>
        </p:spPr>
      </p:pic>
      <p:pic>
        <p:nvPicPr>
          <p:cNvPr id="7" name="Picture 6">
            <a:extLst>
              <a:ext uri="{FF2B5EF4-FFF2-40B4-BE49-F238E27FC236}">
                <a16:creationId xmlns:a16="http://schemas.microsoft.com/office/drawing/2014/main" id="{51A37B7A-B0BD-AD2D-566D-6071536FDD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8" name="Rectangle 7">
            <a:extLst>
              <a:ext uri="{FF2B5EF4-FFF2-40B4-BE49-F238E27FC236}">
                <a16:creationId xmlns:a16="http://schemas.microsoft.com/office/drawing/2014/main" id="{6C127A1D-3B34-F57D-2543-CA36F8644039}"/>
              </a:ext>
            </a:extLst>
          </p:cNvPr>
          <p:cNvSpPr/>
          <p:nvPr/>
        </p:nvSpPr>
        <p:spPr>
          <a:xfrm>
            <a:off x="3009900" y="0"/>
            <a:ext cx="2955471" cy="6858000"/>
          </a:xfrm>
          <a:prstGeom prst="rect">
            <a:avLst/>
          </a:prstGeom>
          <a:gradFill flip="none" rotWithShape="1">
            <a:gsLst>
              <a:gs pos="43000">
                <a:srgbClr val="59514F"/>
              </a:gs>
              <a:gs pos="100000">
                <a:srgbClr val="59514F">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77B2271-A84E-8608-A82F-724E2597AD6E}"/>
              </a:ext>
            </a:extLst>
          </p:cNvPr>
          <p:cNvSpPr>
            <a:spLocks noGrp="1"/>
          </p:cNvSpPr>
          <p:nvPr>
            <p:ph idx="1"/>
          </p:nvPr>
        </p:nvSpPr>
        <p:spPr>
          <a:xfrm>
            <a:off x="3228930" y="1825625"/>
            <a:ext cx="8124869" cy="4351338"/>
          </a:xfrm>
        </p:spPr>
        <p:txBody>
          <a:bodyPr/>
          <a:lstStyle/>
          <a:p>
            <a:r>
              <a:rPr lang="en-US" dirty="0">
                <a:solidFill>
                  <a:schemeClr val="bg1"/>
                </a:solidFill>
              </a:rPr>
              <a:t>Total design time: </a:t>
            </a:r>
            <a:r>
              <a:rPr lang="en-US" sz="3600" b="1" dirty="0">
                <a:solidFill>
                  <a:schemeClr val="bg1"/>
                </a:solidFill>
              </a:rPr>
              <a:t>5 minutes!</a:t>
            </a:r>
            <a:endParaRPr lang="en-US" b="1" dirty="0">
              <a:solidFill>
                <a:schemeClr val="bg1"/>
              </a:solidFill>
            </a:endParaRPr>
          </a:p>
          <a:p>
            <a:r>
              <a:rPr lang="en-US" dirty="0">
                <a:solidFill>
                  <a:schemeClr val="bg1"/>
                </a:solidFill>
              </a:rPr>
              <a:t>Complete design files for tray and magnetization</a:t>
            </a:r>
          </a:p>
          <a:p>
            <a:r>
              <a:rPr lang="en-US" dirty="0">
                <a:solidFill>
                  <a:schemeClr val="bg1"/>
                </a:solidFill>
              </a:rPr>
              <a:t>ANSYS integration ready</a:t>
            </a:r>
          </a:p>
        </p:txBody>
      </p:sp>
      <p:sp>
        <p:nvSpPr>
          <p:cNvPr id="2" name="Title 1">
            <a:extLst>
              <a:ext uri="{FF2B5EF4-FFF2-40B4-BE49-F238E27FC236}">
                <a16:creationId xmlns:a16="http://schemas.microsoft.com/office/drawing/2014/main" id="{96A48568-91CA-00F9-22C2-9135EF40CE6E}"/>
              </a:ext>
            </a:extLst>
          </p:cNvPr>
          <p:cNvSpPr>
            <a:spLocks noGrp="1"/>
          </p:cNvSpPr>
          <p:nvPr>
            <p:ph type="title"/>
          </p:nvPr>
        </p:nvSpPr>
        <p:spPr>
          <a:xfrm>
            <a:off x="1670956" y="365125"/>
            <a:ext cx="9682843" cy="1325563"/>
          </a:xfrm>
        </p:spPr>
        <p:txBody>
          <a:bodyPr/>
          <a:lstStyle/>
          <a:p>
            <a:r>
              <a:rPr lang="en-US" sz="4800" b="1" dirty="0">
                <a:solidFill>
                  <a:schemeClr val="bg1"/>
                </a:solidFill>
              </a:rPr>
              <a:t>Step 1:</a:t>
            </a:r>
            <a:r>
              <a:rPr lang="en-US" dirty="0">
                <a:solidFill>
                  <a:schemeClr val="bg1"/>
                </a:solidFill>
              </a:rPr>
              <a:t> PMCAD Design</a:t>
            </a:r>
          </a:p>
        </p:txBody>
      </p:sp>
      <p:sp>
        <p:nvSpPr>
          <p:cNvPr id="9" name="TextBox 8">
            <a:extLst>
              <a:ext uri="{FF2B5EF4-FFF2-40B4-BE49-F238E27FC236}">
                <a16:creationId xmlns:a16="http://schemas.microsoft.com/office/drawing/2014/main" id="{137C88E7-F204-D405-066F-3A7D53514B9D}"/>
              </a:ext>
            </a:extLst>
          </p:cNvPr>
          <p:cNvSpPr txBox="1"/>
          <p:nvPr/>
        </p:nvSpPr>
        <p:spPr>
          <a:xfrm>
            <a:off x="3488872" y="4610100"/>
            <a:ext cx="66675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rPr>
              <a:t>Up Next: Simulation or optional production tray printing</a:t>
            </a:r>
          </a:p>
        </p:txBody>
      </p:sp>
      <p:pic>
        <p:nvPicPr>
          <p:cNvPr id="10" name="Picture 9">
            <a:extLst>
              <a:ext uri="{FF2B5EF4-FFF2-40B4-BE49-F238E27FC236}">
                <a16:creationId xmlns:a16="http://schemas.microsoft.com/office/drawing/2014/main" id="{2D43A4CD-E1A5-9BD1-B1A3-4F396D113EAE}"/>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7478670" y="2989573"/>
            <a:ext cx="1638115" cy="1485590"/>
          </a:xfrm>
          <a:prstGeom prst="rect">
            <a:avLst/>
          </a:prstGeom>
        </p:spPr>
      </p:pic>
      <p:grpSp>
        <p:nvGrpSpPr>
          <p:cNvPr id="4" name="Group 3">
            <a:extLst>
              <a:ext uri="{FF2B5EF4-FFF2-40B4-BE49-F238E27FC236}">
                <a16:creationId xmlns:a16="http://schemas.microsoft.com/office/drawing/2014/main" id="{7876421E-8407-E9B6-F83B-FF63D2B91B25}"/>
              </a:ext>
            </a:extLst>
          </p:cNvPr>
          <p:cNvGrpSpPr/>
          <p:nvPr/>
        </p:nvGrpSpPr>
        <p:grpSpPr>
          <a:xfrm>
            <a:off x="195942" y="6227092"/>
            <a:ext cx="2797194" cy="611599"/>
            <a:chOff x="285659" y="1036273"/>
            <a:chExt cx="5354371" cy="1247698"/>
          </a:xfrm>
        </p:grpSpPr>
        <p:pic>
          <p:nvPicPr>
            <p:cNvPr id="6" name="Picture 2" descr="Correlated Magnetics">
              <a:extLst>
                <a:ext uri="{FF2B5EF4-FFF2-40B4-BE49-F238E27FC236}">
                  <a16:creationId xmlns:a16="http://schemas.microsoft.com/office/drawing/2014/main" id="{185BCC70-034B-89FF-EA93-9B9E7F76684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rrelated Magnetics">
              <a:extLst>
                <a:ext uri="{FF2B5EF4-FFF2-40B4-BE49-F238E27FC236}">
                  <a16:creationId xmlns:a16="http://schemas.microsoft.com/office/drawing/2014/main" id="{C85D329E-B65C-3542-1251-627E942DD834}"/>
                </a:ext>
              </a:extLst>
            </p:cNvPr>
            <p:cNvPicPr>
              <a:picLocks noChangeAspect="1" noChangeArrowheads="1"/>
            </p:cNvPicPr>
            <p:nvPr/>
          </p:nvPicPr>
          <p:blipFill rotWithShape="1">
            <a:blip r:embed="rId8"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4EEF6BB-718E-7D37-86DB-BE5CD673261D}"/>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3" name="TextBox 12">
            <a:extLst>
              <a:ext uri="{FF2B5EF4-FFF2-40B4-BE49-F238E27FC236}">
                <a16:creationId xmlns:a16="http://schemas.microsoft.com/office/drawing/2014/main" id="{73DA8F98-5BFB-19A8-7646-D279A776B00A}"/>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4" name="Picture 2" descr="Correlated Magnetics">
            <a:extLst>
              <a:ext uri="{FF2B5EF4-FFF2-40B4-BE49-F238E27FC236}">
                <a16:creationId xmlns:a16="http://schemas.microsoft.com/office/drawing/2014/main" id="{FBFE6B8F-EFA6-2C86-7070-CE8A645D2FB3}"/>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C2A9EF0-FCAB-112F-C693-DBD8AFF9966E}"/>
              </a:ext>
            </a:extLst>
          </p:cNvPr>
          <p:cNvSpPr txBox="1"/>
          <p:nvPr/>
        </p:nvSpPr>
        <p:spPr>
          <a:xfrm>
            <a:off x="180869" y="3008793"/>
            <a:ext cx="2232534" cy="461665"/>
          </a:xfrm>
          <a:prstGeom prst="rect">
            <a:avLst/>
          </a:prstGeom>
          <a:noFill/>
        </p:spPr>
        <p:txBody>
          <a:bodyPr wrap="none" rtlCol="0">
            <a:spAutoFit/>
          </a:bodyPr>
          <a:lstStyle/>
          <a:p>
            <a:r>
              <a:rPr lang="en-US" sz="2400" dirty="0"/>
              <a:t>TIME IS MONEY</a:t>
            </a:r>
          </a:p>
        </p:txBody>
      </p:sp>
    </p:spTree>
    <p:extLst>
      <p:ext uri="{BB962C8B-B14F-4D97-AF65-F5344CB8AC3E}">
        <p14:creationId xmlns:p14="http://schemas.microsoft.com/office/powerpoint/2010/main" val="143885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EF10E8-E870-B700-9624-BCE134504EAF}"/>
            </a:ext>
          </a:extLst>
        </p:cNvPr>
        <p:cNvGrpSpPr/>
        <p:nvPr/>
      </p:nvGrpSpPr>
      <p:grpSpPr>
        <a:xfrm>
          <a:off x="0" y="0"/>
          <a:ext cx="0" cy="0"/>
          <a:chOff x="0" y="0"/>
          <a:chExt cx="0" cy="0"/>
        </a:xfrm>
      </p:grpSpPr>
      <p:pic>
        <p:nvPicPr>
          <p:cNvPr id="2050" name="Picture 2" descr="Simulation of Large Hadron Collider Events Using Leadershi… | Flickr">
            <a:extLst>
              <a:ext uri="{FF2B5EF4-FFF2-40B4-BE49-F238E27FC236}">
                <a16:creationId xmlns:a16="http://schemas.microsoft.com/office/drawing/2014/main" id="{7CD6AB24-BFBA-0AC3-D258-FDB57F4C3712}"/>
              </a:ext>
            </a:extLst>
          </p:cNvPr>
          <p:cNvPicPr>
            <a:picLocks noChangeAspect="1" noChangeArrowheads="1"/>
          </p:cNvPicPr>
          <p:nvPr/>
        </p:nvPicPr>
        <p:blipFill>
          <a:blip r:embed="rId2">
            <a:alphaModFix amt="35000"/>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B17500-1B44-B628-2046-FDDC205F06DF}"/>
              </a:ext>
            </a:extLst>
          </p:cNvPr>
          <p:cNvSpPr>
            <a:spLocks noGrp="1"/>
          </p:cNvSpPr>
          <p:nvPr>
            <p:ph type="title"/>
          </p:nvPr>
        </p:nvSpPr>
        <p:spPr/>
        <p:txBody>
          <a:bodyPr/>
          <a:lstStyle/>
          <a:p>
            <a:r>
              <a:rPr lang="en-US" b="1" dirty="0">
                <a:solidFill>
                  <a:schemeClr val="bg1"/>
                </a:solidFill>
              </a:rPr>
              <a:t>Simulation Phase </a:t>
            </a:r>
          </a:p>
        </p:txBody>
      </p:sp>
      <p:sp>
        <p:nvSpPr>
          <p:cNvPr id="3" name="Content Placeholder 2">
            <a:extLst>
              <a:ext uri="{FF2B5EF4-FFF2-40B4-BE49-F238E27FC236}">
                <a16:creationId xmlns:a16="http://schemas.microsoft.com/office/drawing/2014/main" id="{D24CE801-D6BA-F2D4-98B8-54568CA614FF}"/>
              </a:ext>
            </a:extLst>
          </p:cNvPr>
          <p:cNvSpPr>
            <a:spLocks noGrp="1"/>
          </p:cNvSpPr>
          <p:nvPr>
            <p:ph idx="1"/>
          </p:nvPr>
        </p:nvSpPr>
        <p:spPr>
          <a:xfrm>
            <a:off x="488824" y="1566364"/>
            <a:ext cx="10515600" cy="4351338"/>
          </a:xfrm>
        </p:spPr>
        <p:txBody>
          <a:bodyPr/>
          <a:lstStyle/>
          <a:p>
            <a:pPr marL="0" indent="0">
              <a:buNone/>
            </a:pPr>
            <a:r>
              <a:rPr lang="en-US" sz="2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Ansys Maxwell / Electromagnetics Suite</a:t>
            </a:r>
          </a:p>
          <a:p>
            <a:pPr>
              <a:lnSpc>
                <a:spcPts val="2800"/>
              </a:lnSpc>
            </a:pP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Used prior to obtaining custom base magnets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Refine</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magnet geometry</a:t>
            </a:r>
          </a:p>
          <a:p>
            <a:pPr>
              <a:lnSpc>
                <a:spcPts val="2800"/>
              </a:lnSpc>
            </a:pP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Generate force diagrams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Optimize</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grade requirements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T</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est novel Polymagnet designs</a:t>
            </a:r>
            <a:endParaRPr lang="en-US" dirty="0">
              <a:solidFill>
                <a:schemeClr val="bg1"/>
              </a:solidFill>
            </a:endParaRPr>
          </a:p>
        </p:txBody>
      </p:sp>
      <p:pic>
        <p:nvPicPr>
          <p:cNvPr id="4" name="Picture 3">
            <a:extLst>
              <a:ext uri="{FF2B5EF4-FFF2-40B4-BE49-F238E27FC236}">
                <a16:creationId xmlns:a16="http://schemas.microsoft.com/office/drawing/2014/main" id="{CE90B04B-1DFF-D503-7076-85FDC7E3DDB0}"/>
              </a:ext>
            </a:extLst>
          </p:cNvPr>
          <p:cNvPicPr>
            <a:picLocks noChangeAspect="1"/>
          </p:cNvPicPr>
          <p:nvPr/>
        </p:nvPicPr>
        <p:blipFill rotWithShape="1">
          <a:blip r:embed="rId3"/>
          <a:srcRect l="74663" t="11998" b="-1"/>
          <a:stretch/>
        </p:blipFill>
        <p:spPr>
          <a:xfrm>
            <a:off x="7815556" y="1806929"/>
            <a:ext cx="4037581" cy="4836176"/>
          </a:xfrm>
          <a:prstGeom prst="rect">
            <a:avLst/>
          </a:prstGeom>
        </p:spPr>
      </p:pic>
      <p:pic>
        <p:nvPicPr>
          <p:cNvPr id="5" name="Picture 4" descr="A close-up of a diagram&#10;&#10;Description automatically generated">
            <a:extLst>
              <a:ext uri="{FF2B5EF4-FFF2-40B4-BE49-F238E27FC236}">
                <a16:creationId xmlns:a16="http://schemas.microsoft.com/office/drawing/2014/main" id="{5FA39172-A875-9741-94A3-43244AF873D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7789" b="48304"/>
          <a:stretch/>
        </p:blipFill>
        <p:spPr>
          <a:xfrm>
            <a:off x="3738008" y="4456668"/>
            <a:ext cx="5455139" cy="2036207"/>
          </a:xfrm>
          <a:prstGeom prst="rect">
            <a:avLst/>
          </a:prstGeom>
          <a:ln>
            <a:noFill/>
          </a:ln>
          <a:effectLst>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0F42A975-9DE0-7D56-D82F-53101F9689B8}"/>
              </a:ext>
            </a:extLst>
          </p:cNvPr>
          <p:cNvGrpSpPr/>
          <p:nvPr/>
        </p:nvGrpSpPr>
        <p:grpSpPr>
          <a:xfrm>
            <a:off x="195942" y="6227092"/>
            <a:ext cx="2797194" cy="611599"/>
            <a:chOff x="285659" y="1036273"/>
            <a:chExt cx="5354371" cy="1247698"/>
          </a:xfrm>
        </p:grpSpPr>
        <p:pic>
          <p:nvPicPr>
            <p:cNvPr id="7" name="Picture 2" descr="Correlated Magnetics">
              <a:extLst>
                <a:ext uri="{FF2B5EF4-FFF2-40B4-BE49-F238E27FC236}">
                  <a16:creationId xmlns:a16="http://schemas.microsoft.com/office/drawing/2014/main" id="{F96D6444-9A45-DDD5-BDB0-FAB10E0553A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CC7855AB-8813-8B6C-3D92-41FC7862834B}"/>
                </a:ext>
              </a:extLst>
            </p:cNvPr>
            <p:cNvPicPr>
              <a:picLocks noChangeAspect="1" noChangeArrowheads="1"/>
            </p:cNvPicPr>
            <p:nvPr/>
          </p:nvPicPr>
          <p:blipFill rotWithShape="1">
            <a:blip r:embed="rId6"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AC02F14-3ABA-49DC-86FB-50B9F1824530}"/>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0" name="TextBox 9">
            <a:extLst>
              <a:ext uri="{FF2B5EF4-FFF2-40B4-BE49-F238E27FC236}">
                <a16:creationId xmlns:a16="http://schemas.microsoft.com/office/drawing/2014/main" id="{D7B28BC6-0B36-16E2-8A28-2F3530A869E3}"/>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41042950-A784-FCE1-3DBB-0612DFF4F50D}"/>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7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6D9BE8-E54C-9CCD-FF8F-022979E71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4E732-EDB3-C964-46A7-F206DADE54B9}"/>
              </a:ext>
            </a:extLst>
          </p:cNvPr>
          <p:cNvSpPr>
            <a:spLocks noGrp="1"/>
          </p:cNvSpPr>
          <p:nvPr>
            <p:ph type="title"/>
          </p:nvPr>
        </p:nvSpPr>
        <p:spPr>
          <a:xfrm>
            <a:off x="484414" y="201839"/>
            <a:ext cx="10515600" cy="1325563"/>
          </a:xfrm>
        </p:spPr>
        <p:txBody>
          <a:bodyPr/>
          <a:lstStyle/>
          <a:p>
            <a:r>
              <a:rPr lang="en-US" dirty="0">
                <a:solidFill>
                  <a:schemeClr val="bg1"/>
                </a:solidFill>
              </a:rPr>
              <a:t>Make the production tray to hold the magnet</a:t>
            </a:r>
          </a:p>
        </p:txBody>
      </p:sp>
      <p:grpSp>
        <p:nvGrpSpPr>
          <p:cNvPr id="3" name="Group 2">
            <a:extLst>
              <a:ext uri="{FF2B5EF4-FFF2-40B4-BE49-F238E27FC236}">
                <a16:creationId xmlns:a16="http://schemas.microsoft.com/office/drawing/2014/main" id="{55189B66-D75B-65E7-60DA-59ADA69398E5}"/>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CF5B18CF-CC4A-AFDE-C0FD-1A27013E78F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9C61D0D2-5249-5DC1-11C0-BA439A4E97AB}"/>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6A2F5F-D503-1258-A6EB-AE1943B25211}"/>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16DBF55B-DC95-A5E3-DD87-86EA125CC03D}"/>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14D0A8A1-0509-03B5-5ACB-2D08BFDEA173}"/>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700D7E0-DFD9-2E6C-3F0F-256BF6DDBC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49017" y="1204983"/>
            <a:ext cx="8663832" cy="5049473"/>
          </a:xfrm>
          <a:prstGeom prst="rect">
            <a:avLst/>
          </a:prstGeom>
        </p:spPr>
      </p:pic>
    </p:spTree>
    <p:extLst>
      <p:ext uri="{BB962C8B-B14F-4D97-AF65-F5344CB8AC3E}">
        <p14:creationId xmlns:p14="http://schemas.microsoft.com/office/powerpoint/2010/main" val="1235422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17FF3-53F8-72A7-33AB-9AD65134C63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6F63E8E-DA70-7CFD-3AC2-A05881EC826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180"/>
          <a:stretch/>
        </p:blipFill>
        <p:spPr>
          <a:xfrm>
            <a:off x="1" y="0"/>
            <a:ext cx="12192000" cy="6858000"/>
          </a:xfrm>
          <a:prstGeom prst="rect">
            <a:avLst/>
          </a:prstGeom>
        </p:spPr>
      </p:pic>
      <p:sp>
        <p:nvSpPr>
          <p:cNvPr id="2" name="Title 1">
            <a:extLst>
              <a:ext uri="{FF2B5EF4-FFF2-40B4-BE49-F238E27FC236}">
                <a16:creationId xmlns:a16="http://schemas.microsoft.com/office/drawing/2014/main" id="{2EFC20D1-4856-E41E-F946-E4B55261A11B}"/>
              </a:ext>
            </a:extLst>
          </p:cNvPr>
          <p:cNvSpPr>
            <a:spLocks noGrp="1"/>
          </p:cNvSpPr>
          <p:nvPr>
            <p:ph type="title"/>
          </p:nvPr>
        </p:nvSpPr>
        <p:spPr>
          <a:xfrm>
            <a:off x="1023024" y="215446"/>
            <a:ext cx="10956471" cy="1325563"/>
          </a:xfrm>
        </p:spPr>
        <p:txBody>
          <a:bodyPr>
            <a:normAutofit fontScale="90000"/>
          </a:bodyPr>
          <a:lstStyle/>
          <a:p>
            <a:r>
              <a:rPr lang="en-US" dirty="0">
                <a:effectLst>
                  <a:outerShdw blurRad="38100" dist="38100" dir="2700000" algn="tl">
                    <a:srgbClr val="000000">
                      <a:alpha val="43137"/>
                    </a:srgbClr>
                  </a:outerShdw>
                </a:effectLst>
              </a:rPr>
              <a:t>Armed with a Production Tray and a PMCAD Model, Steve is ready to make his Prototype Magnets</a:t>
            </a:r>
          </a:p>
        </p:txBody>
      </p:sp>
      <p:pic>
        <p:nvPicPr>
          <p:cNvPr id="5" name="Picture 4">
            <a:extLst>
              <a:ext uri="{FF2B5EF4-FFF2-40B4-BE49-F238E27FC236}">
                <a16:creationId xmlns:a16="http://schemas.microsoft.com/office/drawing/2014/main" id="{70BB263B-0436-2DC3-3644-C42064B3AA5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9786" t="18234" r="16891" b="18166"/>
          <a:stretch/>
        </p:blipFill>
        <p:spPr>
          <a:xfrm>
            <a:off x="1583872" y="1635771"/>
            <a:ext cx="2850728" cy="1975077"/>
          </a:xfrm>
          <a:prstGeom prst="rect">
            <a:avLst/>
          </a:prstGeom>
        </p:spPr>
      </p:pic>
      <p:pic>
        <p:nvPicPr>
          <p:cNvPr id="10" name="Picture 9">
            <a:extLst>
              <a:ext uri="{FF2B5EF4-FFF2-40B4-BE49-F238E27FC236}">
                <a16:creationId xmlns:a16="http://schemas.microsoft.com/office/drawing/2014/main" id="{F388E243-B614-71A8-8165-AFD78A175067}"/>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636998" y="3366598"/>
            <a:ext cx="2046147" cy="1855631"/>
          </a:xfrm>
          <a:prstGeom prst="rect">
            <a:avLst/>
          </a:prstGeom>
        </p:spPr>
      </p:pic>
      <p:grpSp>
        <p:nvGrpSpPr>
          <p:cNvPr id="3" name="Group 2">
            <a:extLst>
              <a:ext uri="{FF2B5EF4-FFF2-40B4-BE49-F238E27FC236}">
                <a16:creationId xmlns:a16="http://schemas.microsoft.com/office/drawing/2014/main" id="{08E1B845-AE43-7708-6FBB-DDCBA8928313}"/>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C49CDF01-6BE5-8458-7D8A-14ACA4C4DC7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orrelated Magnetics">
              <a:extLst>
                <a:ext uri="{FF2B5EF4-FFF2-40B4-BE49-F238E27FC236}">
                  <a16:creationId xmlns:a16="http://schemas.microsoft.com/office/drawing/2014/main" id="{1C615FCE-D0AB-F8DF-CC67-99BB8226AE52}"/>
                </a:ext>
              </a:extLst>
            </p:cNvPr>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F88BEE1-CD17-D033-D00F-8983EAC79A84}"/>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9" name="TextBox 8">
            <a:extLst>
              <a:ext uri="{FF2B5EF4-FFF2-40B4-BE49-F238E27FC236}">
                <a16:creationId xmlns:a16="http://schemas.microsoft.com/office/drawing/2014/main" id="{7D3F2D0A-2022-0CA1-71FB-A2735C9D1038}"/>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DAAB707E-8EFE-D270-134D-013FA059D465}"/>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56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EA6B42-8F66-7D4B-C5F1-02916BA9E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65BEC-5A9B-5F4F-D677-EEBEEAFBAE15}"/>
              </a:ext>
            </a:extLst>
          </p:cNvPr>
          <p:cNvSpPr>
            <a:spLocks noGrp="1"/>
          </p:cNvSpPr>
          <p:nvPr>
            <p:ph type="title"/>
          </p:nvPr>
        </p:nvSpPr>
        <p:spPr>
          <a:xfrm>
            <a:off x="348343" y="-146503"/>
            <a:ext cx="10515600" cy="1325563"/>
          </a:xfrm>
        </p:spPr>
        <p:txBody>
          <a:bodyPr/>
          <a:lstStyle/>
          <a:p>
            <a:r>
              <a:rPr lang="en-US" dirty="0">
                <a:solidFill>
                  <a:schemeClr val="bg1"/>
                </a:solidFill>
              </a:rPr>
              <a:t>And now the magic begins…..</a:t>
            </a:r>
          </a:p>
        </p:txBody>
      </p:sp>
      <p:grpSp>
        <p:nvGrpSpPr>
          <p:cNvPr id="3" name="Group 2">
            <a:extLst>
              <a:ext uri="{FF2B5EF4-FFF2-40B4-BE49-F238E27FC236}">
                <a16:creationId xmlns:a16="http://schemas.microsoft.com/office/drawing/2014/main" id="{FC9F21F9-AB42-E6D5-6915-CF9047EBFECE}"/>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E98DD8E7-B45B-62F9-825F-A02E226D4DB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F0CAAA34-193E-4503-6CC8-F57284AC8046}"/>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74F9BE9-AE8B-BCFF-DCEA-EE95F3F45A53}"/>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A22CA2C4-F766-6A62-421A-A7AB1E325492}"/>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0B57F4A0-6739-AE67-D096-ACD28302811D}"/>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A6CBC21-FA3A-7284-CF87-00F9B8D033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18079" y="1174369"/>
            <a:ext cx="8710604" cy="4903385"/>
          </a:xfrm>
          <a:prstGeom prst="rect">
            <a:avLst/>
          </a:prstGeom>
        </p:spPr>
      </p:pic>
    </p:spTree>
    <p:extLst>
      <p:ext uri="{BB962C8B-B14F-4D97-AF65-F5344CB8AC3E}">
        <p14:creationId xmlns:p14="http://schemas.microsoft.com/office/powerpoint/2010/main" val="1951951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819486-E1EF-7948-C3C7-07B7C526F8F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359D953-5BD3-E0BB-1F43-153BD51FE72E}"/>
              </a:ext>
            </a:extLst>
          </p:cNvPr>
          <p:cNvSpPr/>
          <p:nvPr/>
        </p:nvSpPr>
        <p:spPr>
          <a:xfrm>
            <a:off x="478776" y="3880650"/>
            <a:ext cx="3518598" cy="2261195"/>
          </a:xfrm>
          <a:prstGeom prst="rect">
            <a:avLst/>
          </a:prstGeom>
          <a:gradFill>
            <a:gsLst>
              <a:gs pos="4000">
                <a:schemeClr val="bg2">
                  <a:lumMod val="25000"/>
                </a:schemeClr>
              </a:gs>
              <a:gs pos="50000">
                <a:schemeClr val="bg2">
                  <a:lumMod val="75000"/>
                </a:schemeClr>
              </a:gs>
              <a:gs pos="89000">
                <a:schemeClr val="bg2">
                  <a:lumMod val="2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53C2-7EE5-317F-0CB4-6C63B748B6AD}"/>
              </a:ext>
            </a:extLst>
          </p:cNvPr>
          <p:cNvSpPr>
            <a:spLocks noGrp="1"/>
          </p:cNvSpPr>
          <p:nvPr>
            <p:ph type="title"/>
          </p:nvPr>
        </p:nvSpPr>
        <p:spPr>
          <a:xfrm>
            <a:off x="328246" y="97834"/>
            <a:ext cx="10515600" cy="1325563"/>
          </a:xfrm>
        </p:spPr>
        <p:txBody>
          <a:bodyPr/>
          <a:lstStyle/>
          <a:p>
            <a:r>
              <a:rPr lang="en-US" dirty="0">
                <a:solidFill>
                  <a:schemeClr val="bg1"/>
                </a:solidFill>
              </a:rPr>
              <a:t>Stop Wasting Time &amp; Money, Prototype multipole magnets in minutes…..</a:t>
            </a:r>
          </a:p>
        </p:txBody>
      </p:sp>
      <p:sp>
        <p:nvSpPr>
          <p:cNvPr id="8" name="TextBox 7">
            <a:extLst>
              <a:ext uri="{FF2B5EF4-FFF2-40B4-BE49-F238E27FC236}">
                <a16:creationId xmlns:a16="http://schemas.microsoft.com/office/drawing/2014/main" id="{2AF38C70-9FA0-0B55-887B-B3FBF8738CA8}"/>
              </a:ext>
            </a:extLst>
          </p:cNvPr>
          <p:cNvSpPr txBox="1"/>
          <p:nvPr/>
        </p:nvSpPr>
        <p:spPr>
          <a:xfrm>
            <a:off x="3351710" y="5431582"/>
            <a:ext cx="2920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ptos" panose="02110004020202020204"/>
                <a:ea typeface="+mn-ea"/>
                <a:cs typeface="+mn-cs"/>
              </a:rPr>
              <a:t>®</a:t>
            </a:r>
          </a:p>
        </p:txBody>
      </p:sp>
      <p:pic>
        <p:nvPicPr>
          <p:cNvPr id="9" name="Picture 2" descr="Correlated Magnetics">
            <a:extLst>
              <a:ext uri="{FF2B5EF4-FFF2-40B4-BE49-F238E27FC236}">
                <a16:creationId xmlns:a16="http://schemas.microsoft.com/office/drawing/2014/main" id="{6FC1D9B8-F971-3261-F7E7-AE41C7EDADD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1A28C43-6993-9A30-1394-F60ED4879F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28164" y="1465121"/>
            <a:ext cx="3597974" cy="4702519"/>
          </a:xfrm>
          <a:prstGeom prst="rect">
            <a:avLst/>
          </a:prstGeom>
        </p:spPr>
      </p:pic>
      <p:pic>
        <p:nvPicPr>
          <p:cNvPr id="13" name="Picture 12">
            <a:extLst>
              <a:ext uri="{FF2B5EF4-FFF2-40B4-BE49-F238E27FC236}">
                <a16:creationId xmlns:a16="http://schemas.microsoft.com/office/drawing/2014/main" id="{730AA755-DB38-8E94-83B9-9152457A5F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00648" y="1456032"/>
            <a:ext cx="3618955" cy="4711608"/>
          </a:xfrm>
          <a:prstGeom prst="rect">
            <a:avLst/>
          </a:prstGeom>
        </p:spPr>
      </p:pic>
      <p:sp>
        <p:nvSpPr>
          <p:cNvPr id="16" name="TextBox 15">
            <a:extLst>
              <a:ext uri="{FF2B5EF4-FFF2-40B4-BE49-F238E27FC236}">
                <a16:creationId xmlns:a16="http://schemas.microsoft.com/office/drawing/2014/main" id="{97B8891E-6323-5993-78F4-4DAEC0EA0E3A}"/>
              </a:ext>
            </a:extLst>
          </p:cNvPr>
          <p:cNvSpPr txBox="1"/>
          <p:nvPr/>
        </p:nvSpPr>
        <p:spPr>
          <a:xfrm>
            <a:off x="959618" y="3908014"/>
            <a:ext cx="2649187" cy="1015663"/>
          </a:xfrm>
          <a:prstGeom prst="rect">
            <a:avLst/>
          </a:prstGeom>
          <a:noFill/>
        </p:spPr>
        <p:txBody>
          <a:bodyPr wrap="none" rtlCol="0">
            <a:spAutoFit/>
          </a:bodyPr>
          <a:lstStyle/>
          <a:p>
            <a:r>
              <a:rPr lang="en-US" sz="3600" b="1" dirty="0" err="1">
                <a:solidFill>
                  <a:schemeClr val="bg1"/>
                </a:solidFill>
                <a:latin typeface="Leelawadee" panose="020B0502040204020203" pitchFamily="34" charset="-34"/>
                <a:cs typeface="Leelawadee" panose="020B0502040204020203" pitchFamily="34" charset="-34"/>
              </a:rPr>
              <a:t>PolyVision</a:t>
            </a:r>
            <a:r>
              <a:rPr lang="en-US" b="1" baseline="70000" dirty="0">
                <a:solidFill>
                  <a:schemeClr val="bg1"/>
                </a:solidFill>
                <a:latin typeface="Leelawadee" panose="020B0502040204020203" pitchFamily="34" charset="-34"/>
                <a:cs typeface="Leelawadee" panose="020B0502040204020203" pitchFamily="34" charset="-34"/>
              </a:rPr>
              <a:t>®</a:t>
            </a:r>
            <a:endParaRPr lang="en-US" sz="3600" b="1" baseline="70000" dirty="0">
              <a:solidFill>
                <a:schemeClr val="bg1"/>
              </a:solidFill>
              <a:latin typeface="Leelawadee" panose="020B0502040204020203" pitchFamily="34" charset="-34"/>
              <a:cs typeface="Leelawadee" panose="020B0502040204020203" pitchFamily="34" charset="-34"/>
            </a:endParaRPr>
          </a:p>
          <a:p>
            <a:pPr algn="ctr"/>
            <a:r>
              <a:rPr lang="en-US" sz="2400" dirty="0">
                <a:solidFill>
                  <a:schemeClr val="bg1"/>
                </a:solidFill>
                <a:cs typeface="Leelawadee" panose="020B0502040204020203" pitchFamily="34" charset="-34"/>
              </a:rPr>
              <a:t>Design Software</a:t>
            </a:r>
          </a:p>
        </p:txBody>
      </p:sp>
      <p:pic>
        <p:nvPicPr>
          <p:cNvPr id="15" name="Picture 14">
            <a:extLst>
              <a:ext uri="{FF2B5EF4-FFF2-40B4-BE49-F238E27FC236}">
                <a16:creationId xmlns:a16="http://schemas.microsoft.com/office/drawing/2014/main" id="{2706DA2A-6FA6-ABE2-EF6F-17FE2E7860F3}"/>
              </a:ext>
            </a:extLst>
          </p:cNvPr>
          <p:cNvPicPr>
            <a:picLocks noChangeAspect="1"/>
          </p:cNvPicPr>
          <p:nvPr/>
        </p:nvPicPr>
        <p:blipFill>
          <a:blip r:embed="rId5" cstate="screen">
            <a:extLst>
              <a:ext uri="{28A0092B-C50C-407E-A947-70E740481C1C}">
                <a14:useLocalDpi xmlns:a14="http://schemas.microsoft.com/office/drawing/2010/main"/>
              </a:ext>
            </a:extLst>
          </a:blip>
          <a:srcRect l="25149" t="17760" r="24307" b="18975"/>
          <a:stretch>
            <a:fillRect/>
          </a:stretch>
        </p:blipFill>
        <p:spPr>
          <a:xfrm>
            <a:off x="482321" y="1494167"/>
            <a:ext cx="3518598" cy="2386483"/>
          </a:xfrm>
          <a:prstGeom prst="rect">
            <a:avLst/>
          </a:prstGeom>
        </p:spPr>
      </p:pic>
      <p:pic>
        <p:nvPicPr>
          <p:cNvPr id="19" name="Picture 2" descr="Correlated Magnetics">
            <a:extLst>
              <a:ext uri="{FF2B5EF4-FFF2-40B4-BE49-F238E27FC236}">
                <a16:creationId xmlns:a16="http://schemas.microsoft.com/office/drawing/2014/main" id="{480C40AB-C962-2011-EDD2-089917059F6E}"/>
              </a:ext>
            </a:extLst>
          </p:cNvPr>
          <p:cNvPicPr>
            <a:picLocks noChangeAspect="1" noChangeArrowheads="1"/>
          </p:cNvPicPr>
          <p:nvPr/>
        </p:nvPicPr>
        <p:blipFill rotWithShape="1">
          <a:blip r:embed="rId6" cstate="screen">
            <a:biLevel thresh="25000"/>
            <a:extLst>
              <a:ext uri="{28A0092B-C50C-407E-A947-70E740481C1C}">
                <a14:useLocalDpi xmlns:a14="http://schemas.microsoft.com/office/drawing/2010/main"/>
              </a:ext>
            </a:extLst>
          </a:blip>
          <a:srcRect l="20159" b="16974"/>
          <a:stretch/>
        </p:blipFill>
        <p:spPr bwMode="auto">
          <a:xfrm>
            <a:off x="1293570" y="5569340"/>
            <a:ext cx="2229884" cy="38246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rrelated Magnetics">
            <a:extLst>
              <a:ext uri="{FF2B5EF4-FFF2-40B4-BE49-F238E27FC236}">
                <a16:creationId xmlns:a16="http://schemas.microsoft.com/office/drawing/2014/main" id="{AF5E8BEF-B72C-9B9B-43B1-589001BE69AF}"/>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720131" y="5530246"/>
            <a:ext cx="585765" cy="460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DE91E04-E6B8-B664-DDAB-9A5B1ED915CF}"/>
              </a:ext>
            </a:extLst>
          </p:cNvPr>
          <p:cNvSpPr txBox="1"/>
          <p:nvPr/>
        </p:nvSpPr>
        <p:spPr>
          <a:xfrm>
            <a:off x="1287441" y="5911013"/>
            <a:ext cx="222368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20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CORRELATED</a:t>
            </a:r>
            <a:r>
              <a:rPr kumimoji="0" lang="en-US" sz="900" b="1" i="0" u="none" strike="noStrike" kern="1200" cap="none" spc="2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900" b="1" i="0" u="none" strike="noStrike" kern="1200" cap="none" spc="20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MAGNETICS</a:t>
            </a:r>
          </a:p>
        </p:txBody>
      </p:sp>
    </p:spTree>
    <p:extLst>
      <p:ext uri="{BB962C8B-B14F-4D97-AF65-F5344CB8AC3E}">
        <p14:creationId xmlns:p14="http://schemas.microsoft.com/office/powerpoint/2010/main" val="305072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9514F"/>
        </a:solidFill>
        <a:effectLst/>
      </p:bgPr>
    </p:bg>
    <p:spTree>
      <p:nvGrpSpPr>
        <p:cNvPr id="1" name="">
          <a:extLst>
            <a:ext uri="{FF2B5EF4-FFF2-40B4-BE49-F238E27FC236}">
              <a16:creationId xmlns:a16="http://schemas.microsoft.com/office/drawing/2014/main" id="{5469D0DA-D4E8-3CB2-BBDE-F6EE3B3C59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7C49A4F-75D6-E7BD-D762-C57E6D9560DA}"/>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750" b="96250" l="8410" r="90494">
                        <a14:foregroundMark x1="23949" y1="9583" x2="54662" y2="3333"/>
                        <a14:foregroundMark x1="54662" y1="3333" x2="29250" y2="12917"/>
                        <a14:foregroundMark x1="29250" y1="12917" x2="26143" y2="8542"/>
                        <a14:foregroundMark x1="30530" y1="3958" x2="70567" y2="4583"/>
                        <a14:foregroundMark x1="8410" y1="61458" x2="10786" y2="30208"/>
                        <a14:foregroundMark x1="31810" y1="91667" x2="59598" y2="94792"/>
                        <a14:foregroundMark x1="59598" y1="94792" x2="35832" y2="91250"/>
                        <a14:foregroundMark x1="35832" y1="91250" x2="34552" y2="91875"/>
                        <a14:foregroundMark x1="44790" y1="96458" x2="55941" y2="96042"/>
                        <a14:foregroundMark x1="55941" y1="96042" x2="71115" y2="78333"/>
                        <a14:foregroundMark x1="90494" y1="60417" x2="89580" y2="31250"/>
                      </a14:backgroundRemoval>
                    </a14:imgEffect>
                  </a14:imgLayer>
                </a14:imgProps>
              </a:ext>
              <a:ext uri="{28A0092B-C50C-407E-A947-70E740481C1C}">
                <a14:useLocalDpi xmlns:a14="http://schemas.microsoft.com/office/drawing/2010/main"/>
              </a:ext>
            </a:extLst>
          </a:blip>
          <a:stretch>
            <a:fillRect/>
          </a:stretch>
        </p:blipFill>
        <p:spPr>
          <a:xfrm>
            <a:off x="177074" y="1600042"/>
            <a:ext cx="3051856" cy="2678044"/>
          </a:xfrm>
          <a:prstGeom prst="rect">
            <a:avLst/>
          </a:prstGeom>
        </p:spPr>
      </p:pic>
      <p:pic>
        <p:nvPicPr>
          <p:cNvPr id="7" name="Picture 6">
            <a:extLst>
              <a:ext uri="{FF2B5EF4-FFF2-40B4-BE49-F238E27FC236}">
                <a16:creationId xmlns:a16="http://schemas.microsoft.com/office/drawing/2014/main" id="{97449471-BFF4-3D6F-13D0-9C99C23194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8" name="Rectangle 7">
            <a:extLst>
              <a:ext uri="{FF2B5EF4-FFF2-40B4-BE49-F238E27FC236}">
                <a16:creationId xmlns:a16="http://schemas.microsoft.com/office/drawing/2014/main" id="{08FC1462-12E2-B0B9-90CE-6308C32BFAF4}"/>
              </a:ext>
            </a:extLst>
          </p:cNvPr>
          <p:cNvSpPr/>
          <p:nvPr/>
        </p:nvSpPr>
        <p:spPr>
          <a:xfrm>
            <a:off x="3009900" y="0"/>
            <a:ext cx="2955471" cy="6858000"/>
          </a:xfrm>
          <a:prstGeom prst="rect">
            <a:avLst/>
          </a:prstGeom>
          <a:gradFill flip="none" rotWithShape="1">
            <a:gsLst>
              <a:gs pos="43000">
                <a:srgbClr val="59514F"/>
              </a:gs>
              <a:gs pos="100000">
                <a:srgbClr val="59514F">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DBEAB8AB-C3BE-7E51-E645-14ABE38E438A}"/>
              </a:ext>
            </a:extLst>
          </p:cNvPr>
          <p:cNvSpPr>
            <a:spLocks noGrp="1"/>
          </p:cNvSpPr>
          <p:nvPr>
            <p:ph idx="1"/>
          </p:nvPr>
        </p:nvSpPr>
        <p:spPr>
          <a:xfrm>
            <a:off x="3502433" y="1571921"/>
            <a:ext cx="8124869" cy="2381704"/>
          </a:xfrm>
        </p:spPr>
        <p:txBody>
          <a:bodyPr/>
          <a:lstStyle/>
          <a:p>
            <a:r>
              <a:rPr lang="en-US" dirty="0">
                <a:solidFill>
                  <a:schemeClr val="bg1"/>
                </a:solidFill>
              </a:rPr>
              <a:t>Total design time: </a:t>
            </a:r>
            <a:r>
              <a:rPr lang="en-US" sz="3600" b="1" dirty="0">
                <a:solidFill>
                  <a:schemeClr val="bg1"/>
                </a:solidFill>
              </a:rPr>
              <a:t>5 minutes</a:t>
            </a:r>
            <a:endParaRPr lang="en-US" b="1" dirty="0">
              <a:solidFill>
                <a:schemeClr val="bg1"/>
              </a:solidFill>
            </a:endParaRPr>
          </a:p>
          <a:p>
            <a:r>
              <a:rPr lang="en-US" dirty="0">
                <a:solidFill>
                  <a:schemeClr val="bg1"/>
                </a:solidFill>
              </a:rPr>
              <a:t>3D Production Tray Printing </a:t>
            </a:r>
            <a:r>
              <a:rPr lang="en-US" sz="3600" b="1" dirty="0">
                <a:solidFill>
                  <a:schemeClr val="bg1"/>
                </a:solidFill>
              </a:rPr>
              <a:t>50 min </a:t>
            </a:r>
            <a:r>
              <a:rPr lang="en-US" sz="2400" dirty="0">
                <a:solidFill>
                  <a:schemeClr val="bg1"/>
                </a:solidFill>
              </a:rPr>
              <a:t>(optional)</a:t>
            </a:r>
          </a:p>
          <a:p>
            <a:r>
              <a:rPr lang="en-US" sz="2400" dirty="0">
                <a:solidFill>
                  <a:schemeClr val="bg1"/>
                </a:solidFill>
              </a:rPr>
              <a:t>Magnetic Processing: </a:t>
            </a:r>
            <a:r>
              <a:rPr lang="en-US" sz="3200" b="1" dirty="0">
                <a:solidFill>
                  <a:schemeClr val="bg1"/>
                </a:solidFill>
              </a:rPr>
              <a:t>2 Minutes </a:t>
            </a:r>
            <a:r>
              <a:rPr lang="en-US" sz="2400" dirty="0">
                <a:solidFill>
                  <a:schemeClr val="bg1"/>
                </a:solidFill>
              </a:rPr>
              <a:t>(12 seconds of process time)</a:t>
            </a:r>
            <a:endParaRPr lang="en-US" dirty="0">
              <a:solidFill>
                <a:schemeClr val="bg1"/>
              </a:solidFill>
            </a:endParaRPr>
          </a:p>
        </p:txBody>
      </p:sp>
      <p:sp>
        <p:nvSpPr>
          <p:cNvPr id="2" name="Title 1">
            <a:extLst>
              <a:ext uri="{FF2B5EF4-FFF2-40B4-BE49-F238E27FC236}">
                <a16:creationId xmlns:a16="http://schemas.microsoft.com/office/drawing/2014/main" id="{078E84BA-0199-6126-E79E-4B5A14BC4B30}"/>
              </a:ext>
            </a:extLst>
          </p:cNvPr>
          <p:cNvSpPr>
            <a:spLocks noGrp="1"/>
          </p:cNvSpPr>
          <p:nvPr>
            <p:ph type="title"/>
          </p:nvPr>
        </p:nvSpPr>
        <p:spPr>
          <a:xfrm>
            <a:off x="1670956" y="365125"/>
            <a:ext cx="9682843" cy="1325563"/>
          </a:xfrm>
        </p:spPr>
        <p:txBody>
          <a:bodyPr/>
          <a:lstStyle/>
          <a:p>
            <a:r>
              <a:rPr lang="en-US" sz="4800" b="1" dirty="0">
                <a:solidFill>
                  <a:schemeClr val="bg1"/>
                </a:solidFill>
              </a:rPr>
              <a:t>Step 2: Produce Prototype Magnets</a:t>
            </a:r>
            <a:endParaRPr lang="en-US" dirty="0">
              <a:solidFill>
                <a:schemeClr val="bg1"/>
              </a:solidFill>
            </a:endParaRPr>
          </a:p>
        </p:txBody>
      </p:sp>
      <p:sp>
        <p:nvSpPr>
          <p:cNvPr id="6" name="TextBox 5">
            <a:extLst>
              <a:ext uri="{FF2B5EF4-FFF2-40B4-BE49-F238E27FC236}">
                <a16:creationId xmlns:a16="http://schemas.microsoft.com/office/drawing/2014/main" id="{C6ABCDEB-E9D4-1D46-1576-62A04C68E896}"/>
              </a:ext>
            </a:extLst>
          </p:cNvPr>
          <p:cNvSpPr txBox="1"/>
          <p:nvPr/>
        </p:nvSpPr>
        <p:spPr>
          <a:xfrm>
            <a:off x="2801714" y="3951178"/>
            <a:ext cx="85520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ptos" panose="02110004020202020204"/>
                <a:ea typeface="+mn-ea"/>
                <a:cs typeface="+mn-cs"/>
              </a:rPr>
              <a:t>Total Time to Prototype Magnet:</a:t>
            </a: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3600" b="1" i="0" u="none" strike="noStrike" kern="1200" cap="none" spc="0" normalizeH="0" baseline="0" noProof="0" dirty="0">
                <a:ln>
                  <a:noFill/>
                </a:ln>
                <a:solidFill>
                  <a:prstClr val="white"/>
                </a:solidFill>
                <a:effectLst/>
                <a:uLnTx/>
                <a:uFillTx/>
                <a:latin typeface="Aptos" panose="02110004020202020204"/>
                <a:ea typeface="+mn-ea"/>
                <a:cs typeface="+mn-cs"/>
              </a:rPr>
              <a:t>57 minutes!</a:t>
            </a:r>
            <a:endPar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E364EC59-F053-89F9-F8F5-85CCE6E95E1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877" t="29929" r="14577" b="24520"/>
          <a:stretch/>
        </p:blipFill>
        <p:spPr>
          <a:xfrm>
            <a:off x="6417129" y="4691742"/>
            <a:ext cx="2329542" cy="1845129"/>
          </a:xfrm>
          <a:prstGeom prst="rect">
            <a:avLst/>
          </a:prstGeom>
          <a:effectLst>
            <a:softEdge rad="127000"/>
          </a:effectLst>
        </p:spPr>
      </p:pic>
      <p:pic>
        <p:nvPicPr>
          <p:cNvPr id="10" name="Picture 9">
            <a:extLst>
              <a:ext uri="{FF2B5EF4-FFF2-40B4-BE49-F238E27FC236}">
                <a16:creationId xmlns:a16="http://schemas.microsoft.com/office/drawing/2014/main" id="{BB805C0F-C8C9-BDBB-3F05-47A92985FB24}"/>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7863496" y="5443979"/>
            <a:ext cx="1592177" cy="1443930"/>
          </a:xfrm>
          <a:prstGeom prst="rect">
            <a:avLst/>
          </a:prstGeom>
          <a:effectLst>
            <a:outerShdw blurRad="50800" dist="38100" dir="13500000" algn="br" rotWithShape="0">
              <a:prstClr val="black">
                <a:alpha val="40000"/>
              </a:prstClr>
            </a:outerShdw>
          </a:effectLst>
        </p:spPr>
      </p:pic>
      <p:grpSp>
        <p:nvGrpSpPr>
          <p:cNvPr id="4" name="Group 3">
            <a:extLst>
              <a:ext uri="{FF2B5EF4-FFF2-40B4-BE49-F238E27FC236}">
                <a16:creationId xmlns:a16="http://schemas.microsoft.com/office/drawing/2014/main" id="{E1052D9F-1CC3-A7C4-68A3-18913BBF2068}"/>
              </a:ext>
            </a:extLst>
          </p:cNvPr>
          <p:cNvGrpSpPr/>
          <p:nvPr/>
        </p:nvGrpSpPr>
        <p:grpSpPr>
          <a:xfrm>
            <a:off x="195942" y="6227092"/>
            <a:ext cx="2797194" cy="611599"/>
            <a:chOff x="285659" y="1036273"/>
            <a:chExt cx="5354371" cy="1247698"/>
          </a:xfrm>
        </p:grpSpPr>
        <p:pic>
          <p:nvPicPr>
            <p:cNvPr id="9" name="Picture 2" descr="Correlated Magnetics">
              <a:extLst>
                <a:ext uri="{FF2B5EF4-FFF2-40B4-BE49-F238E27FC236}">
                  <a16:creationId xmlns:a16="http://schemas.microsoft.com/office/drawing/2014/main" id="{73EF2A51-51C4-4E8C-5501-81DBED0068EB}"/>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rrelated Magnetics">
              <a:extLst>
                <a:ext uri="{FF2B5EF4-FFF2-40B4-BE49-F238E27FC236}">
                  <a16:creationId xmlns:a16="http://schemas.microsoft.com/office/drawing/2014/main" id="{A24954B8-DBAE-9EDE-4566-69E88F281553}"/>
                </a:ext>
              </a:extLst>
            </p:cNvPr>
            <p:cNvPicPr>
              <a:picLocks noChangeAspect="1" noChangeArrowheads="1"/>
            </p:cNvPicPr>
            <p:nvPr/>
          </p:nvPicPr>
          <p:blipFill rotWithShape="1">
            <a:blip r:embed="rId9"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5F95B72-2B5C-848F-9771-19640E27D8AB}"/>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4" name="TextBox 13">
            <a:extLst>
              <a:ext uri="{FF2B5EF4-FFF2-40B4-BE49-F238E27FC236}">
                <a16:creationId xmlns:a16="http://schemas.microsoft.com/office/drawing/2014/main" id="{D030CE92-642F-8DDD-B0FC-78342ECF852D}"/>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5" name="Picture 2" descr="Correlated Magnetics">
            <a:extLst>
              <a:ext uri="{FF2B5EF4-FFF2-40B4-BE49-F238E27FC236}">
                <a16:creationId xmlns:a16="http://schemas.microsoft.com/office/drawing/2014/main" id="{93530D1E-CB25-2AA5-AE0E-6F143A912481}"/>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422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358E4-CCC8-8659-E416-D1D5D62D60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4968331-023D-60CF-BC9A-10A97793F9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431" cy="6858000"/>
          </a:xfrm>
          <a:prstGeom prst="rect">
            <a:avLst/>
          </a:prstGeom>
        </p:spPr>
      </p:pic>
      <p:sp>
        <p:nvSpPr>
          <p:cNvPr id="6" name="TextBox 5">
            <a:extLst>
              <a:ext uri="{FF2B5EF4-FFF2-40B4-BE49-F238E27FC236}">
                <a16:creationId xmlns:a16="http://schemas.microsoft.com/office/drawing/2014/main" id="{D982F309-FC36-1AF1-6492-8251EB6C2716}"/>
              </a:ext>
            </a:extLst>
          </p:cNvPr>
          <p:cNvSpPr txBox="1"/>
          <p:nvPr/>
        </p:nvSpPr>
        <p:spPr>
          <a:xfrm>
            <a:off x="4887685" y="1693636"/>
            <a:ext cx="704849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At this point we can ship our customer  functional magnet pair or go one step further and ship a functional prototype</a:t>
            </a:r>
          </a:p>
        </p:txBody>
      </p:sp>
      <p:sp>
        <p:nvSpPr>
          <p:cNvPr id="9" name="TextBox 8">
            <a:extLst>
              <a:ext uri="{FF2B5EF4-FFF2-40B4-BE49-F238E27FC236}">
                <a16:creationId xmlns:a16="http://schemas.microsoft.com/office/drawing/2014/main" id="{442FD318-F137-D29E-960E-5049E91A5EAF}"/>
              </a:ext>
            </a:extLst>
          </p:cNvPr>
          <p:cNvSpPr txBox="1"/>
          <p:nvPr/>
        </p:nvSpPr>
        <p:spPr>
          <a:xfrm>
            <a:off x="94749" y="386441"/>
            <a:ext cx="438293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57</a:t>
            </a: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minutes in….</a:t>
            </a:r>
          </a:p>
        </p:txBody>
      </p:sp>
      <p:sp>
        <p:nvSpPr>
          <p:cNvPr id="10" name="TextBox 9">
            <a:extLst>
              <a:ext uri="{FF2B5EF4-FFF2-40B4-BE49-F238E27FC236}">
                <a16:creationId xmlns:a16="http://schemas.microsoft.com/office/drawing/2014/main" id="{70BE9665-E9A6-0F4C-6C87-9BEC08C14793}"/>
              </a:ext>
            </a:extLst>
          </p:cNvPr>
          <p:cNvSpPr txBox="1"/>
          <p:nvPr/>
        </p:nvSpPr>
        <p:spPr>
          <a:xfrm>
            <a:off x="6038402" y="4223657"/>
            <a:ext cx="484427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tos" panose="02110004020202020204"/>
                <a:ea typeface="+mn-ea"/>
                <a:cs typeface="+mn-cs"/>
              </a:rPr>
              <a:t>Let’s go for the gold!</a:t>
            </a:r>
          </a:p>
        </p:txBody>
      </p:sp>
      <p:grpSp>
        <p:nvGrpSpPr>
          <p:cNvPr id="2" name="Group 1">
            <a:extLst>
              <a:ext uri="{FF2B5EF4-FFF2-40B4-BE49-F238E27FC236}">
                <a16:creationId xmlns:a16="http://schemas.microsoft.com/office/drawing/2014/main" id="{36C56DA1-D050-6998-E1C6-E59FAD9D449B}"/>
              </a:ext>
            </a:extLst>
          </p:cNvPr>
          <p:cNvGrpSpPr/>
          <p:nvPr/>
        </p:nvGrpSpPr>
        <p:grpSpPr>
          <a:xfrm>
            <a:off x="9078684" y="6246401"/>
            <a:ext cx="2797194" cy="611599"/>
            <a:chOff x="285659" y="1036273"/>
            <a:chExt cx="5354371" cy="1247698"/>
          </a:xfrm>
        </p:grpSpPr>
        <p:pic>
          <p:nvPicPr>
            <p:cNvPr id="3" name="Picture 2" descr="Correlated Magnetics">
              <a:extLst>
                <a:ext uri="{FF2B5EF4-FFF2-40B4-BE49-F238E27FC236}">
                  <a16:creationId xmlns:a16="http://schemas.microsoft.com/office/drawing/2014/main" id="{9E183031-6014-9F24-CB3B-9EE06E86089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orrelated Magnetics">
              <a:extLst>
                <a:ext uri="{FF2B5EF4-FFF2-40B4-BE49-F238E27FC236}">
                  <a16:creationId xmlns:a16="http://schemas.microsoft.com/office/drawing/2014/main" id="{F0AE9287-42BD-FA69-143B-4B93ACF0F8CA}"/>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FBDF76-4372-8E08-2606-A6124AF5FDFA}"/>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8" name="TextBox 7">
            <a:extLst>
              <a:ext uri="{FF2B5EF4-FFF2-40B4-BE49-F238E27FC236}">
                <a16:creationId xmlns:a16="http://schemas.microsoft.com/office/drawing/2014/main" id="{C9556358-8572-1D26-1C04-F125F0BE9EE2}"/>
              </a:ext>
            </a:extLst>
          </p:cNvPr>
          <p:cNvSpPr txBox="1"/>
          <p:nvPr/>
        </p:nvSpPr>
        <p:spPr>
          <a:xfrm>
            <a:off x="11716841" y="6145225"/>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384538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86C808-F582-E4C8-3815-E5CFD995F1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FD0BF-0784-8721-086A-98836847E012}"/>
              </a:ext>
            </a:extLst>
          </p:cNvPr>
          <p:cNvSpPr>
            <a:spLocks noGrp="1"/>
          </p:cNvSpPr>
          <p:nvPr>
            <p:ph type="title"/>
          </p:nvPr>
        </p:nvSpPr>
        <p:spPr>
          <a:xfrm>
            <a:off x="620486" y="0"/>
            <a:ext cx="10515600" cy="1325563"/>
          </a:xfrm>
        </p:spPr>
        <p:txBody>
          <a:bodyPr/>
          <a:lstStyle/>
          <a:p>
            <a:r>
              <a:rPr lang="en-US" dirty="0">
                <a:solidFill>
                  <a:schemeClr val="bg1"/>
                </a:solidFill>
              </a:rPr>
              <a:t>Printing a functional prototype</a:t>
            </a:r>
          </a:p>
        </p:txBody>
      </p:sp>
      <p:grpSp>
        <p:nvGrpSpPr>
          <p:cNvPr id="3" name="Group 2">
            <a:extLst>
              <a:ext uri="{FF2B5EF4-FFF2-40B4-BE49-F238E27FC236}">
                <a16:creationId xmlns:a16="http://schemas.microsoft.com/office/drawing/2014/main" id="{19E195D3-DE13-4B5F-FD92-CC3619B1D6CE}"/>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510E05C8-24F3-C380-7AE3-2212C867F02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AA8EAFD5-530A-3361-AC33-C543E9FD27C8}"/>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A80D30E-8335-B3FD-255D-EA8BD01DCFB2}"/>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80EAAE51-A89B-66E4-079D-49DE76F065CB}"/>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416F20B0-E19A-6B64-B15A-27EBFF2AD7CD}"/>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6DF6AE5-81E1-6FBA-9B59-CC3EAEF82F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29284" y="897395"/>
            <a:ext cx="9378382" cy="5214839"/>
          </a:xfrm>
          <a:prstGeom prst="rect">
            <a:avLst/>
          </a:prstGeom>
        </p:spPr>
      </p:pic>
    </p:spTree>
    <p:extLst>
      <p:ext uri="{BB962C8B-B14F-4D97-AF65-F5344CB8AC3E}">
        <p14:creationId xmlns:p14="http://schemas.microsoft.com/office/powerpoint/2010/main" val="882578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C5176FD-D81F-E2CC-008B-E9A99ADEB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E78BA-BB25-13EA-65A7-88E8374CB12C}"/>
              </a:ext>
            </a:extLst>
          </p:cNvPr>
          <p:cNvSpPr>
            <a:spLocks noGrp="1"/>
          </p:cNvSpPr>
          <p:nvPr>
            <p:ph type="title"/>
          </p:nvPr>
        </p:nvSpPr>
        <p:spPr/>
        <p:txBody>
          <a:bodyPr/>
          <a:lstStyle/>
          <a:p>
            <a:r>
              <a:rPr lang="en-US" dirty="0">
                <a:solidFill>
                  <a:schemeClr val="bg1"/>
                </a:solidFill>
              </a:rPr>
              <a:t>In less than 2 hours……a working prototype!</a:t>
            </a:r>
          </a:p>
        </p:txBody>
      </p:sp>
      <p:pic>
        <p:nvPicPr>
          <p:cNvPr id="7" name="Picture 6">
            <a:extLst>
              <a:ext uri="{FF2B5EF4-FFF2-40B4-BE49-F238E27FC236}">
                <a16:creationId xmlns:a16="http://schemas.microsoft.com/office/drawing/2014/main" id="{748D28A2-1675-1330-1918-63DDAD33FD2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8073"/>
          <a:stretch/>
        </p:blipFill>
        <p:spPr>
          <a:xfrm>
            <a:off x="6938350" y="2136455"/>
            <a:ext cx="4694327" cy="3036852"/>
          </a:xfrm>
          <a:prstGeom prst="rect">
            <a:avLst/>
          </a:prstGeom>
        </p:spPr>
      </p:pic>
      <p:pic>
        <p:nvPicPr>
          <p:cNvPr id="8" name="Picture 7">
            <a:extLst>
              <a:ext uri="{FF2B5EF4-FFF2-40B4-BE49-F238E27FC236}">
                <a16:creationId xmlns:a16="http://schemas.microsoft.com/office/drawing/2014/main" id="{4B041114-27BE-E6BA-DE83-E1440B105286}"/>
              </a:ext>
            </a:extLst>
          </p:cNvPr>
          <p:cNvPicPr>
            <a:picLocks noChangeAspect="1"/>
          </p:cNvPicPr>
          <p:nvPr/>
        </p:nvPicPr>
        <p:blipFill rotWithShape="1">
          <a:blip r:embed="rId3"/>
          <a:srcRect l="32877" t="33606" r="14577" b="24521"/>
          <a:stretch/>
        </p:blipFill>
        <p:spPr>
          <a:xfrm>
            <a:off x="2686593" y="2136455"/>
            <a:ext cx="4170857" cy="3036852"/>
          </a:xfrm>
          <a:prstGeom prst="rect">
            <a:avLst/>
          </a:prstGeom>
          <a:effectLst/>
        </p:spPr>
      </p:pic>
      <p:sp>
        <p:nvSpPr>
          <p:cNvPr id="10" name="Arrow: Right 9">
            <a:extLst>
              <a:ext uri="{FF2B5EF4-FFF2-40B4-BE49-F238E27FC236}">
                <a16:creationId xmlns:a16="http://schemas.microsoft.com/office/drawing/2014/main" id="{60163AB4-1EDB-7E7D-9BCA-8A4095185FB8}"/>
              </a:ext>
            </a:extLst>
          </p:cNvPr>
          <p:cNvSpPr/>
          <p:nvPr/>
        </p:nvSpPr>
        <p:spPr>
          <a:xfrm>
            <a:off x="1202872" y="2713262"/>
            <a:ext cx="8327571" cy="1823357"/>
          </a:xfrm>
          <a:prstGeom prst="rightArrow">
            <a:avLst/>
          </a:pr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5430D7DF-D337-E278-FCB4-E4D85470916B}"/>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190050" y="2569028"/>
            <a:ext cx="2415643" cy="2190723"/>
          </a:xfrm>
          <a:prstGeom prst="rect">
            <a:avLst/>
          </a:prstGeom>
          <a:effectLst>
            <a:outerShdw blurRad="50800" dist="38100" dir="13500000" algn="br" rotWithShape="0">
              <a:prstClr val="black">
                <a:alpha val="40000"/>
              </a:prstClr>
            </a:outerShdw>
          </a:effectLst>
        </p:spPr>
      </p:pic>
      <p:sp>
        <p:nvSpPr>
          <p:cNvPr id="11" name="TextBox 10">
            <a:extLst>
              <a:ext uri="{FF2B5EF4-FFF2-40B4-BE49-F238E27FC236}">
                <a16:creationId xmlns:a16="http://schemas.microsoft.com/office/drawing/2014/main" id="{BD89AC8C-43D8-F779-1788-89A3D5461C9C}"/>
              </a:ext>
            </a:extLst>
          </p:cNvPr>
          <p:cNvSpPr txBox="1"/>
          <p:nvPr/>
        </p:nvSpPr>
        <p:spPr>
          <a:xfrm>
            <a:off x="5253651" y="5168486"/>
            <a:ext cx="65208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ptos" panose="02110004020202020204"/>
                <a:ea typeface="+mn-ea"/>
                <a:cs typeface="+mn-cs"/>
              </a:rPr>
              <a:t>…..ready for customer feedback</a:t>
            </a:r>
          </a:p>
        </p:txBody>
      </p:sp>
      <p:grpSp>
        <p:nvGrpSpPr>
          <p:cNvPr id="3" name="Group 2">
            <a:extLst>
              <a:ext uri="{FF2B5EF4-FFF2-40B4-BE49-F238E27FC236}">
                <a16:creationId xmlns:a16="http://schemas.microsoft.com/office/drawing/2014/main" id="{22630458-734C-8B18-F0AD-04E6CEDD3EA7}"/>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63CD758A-E15A-44D0-2956-DC0FFF3254B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rrelated Magnetics">
              <a:extLst>
                <a:ext uri="{FF2B5EF4-FFF2-40B4-BE49-F238E27FC236}">
                  <a16:creationId xmlns:a16="http://schemas.microsoft.com/office/drawing/2014/main" id="{0659164E-F48C-6307-406C-5124A5B4ED01}"/>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DD3DB9-02B7-BD30-F2F4-EC9A1106ABB7}"/>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2" name="TextBox 11">
            <a:extLst>
              <a:ext uri="{FF2B5EF4-FFF2-40B4-BE49-F238E27FC236}">
                <a16:creationId xmlns:a16="http://schemas.microsoft.com/office/drawing/2014/main" id="{A4BA7CDB-984F-4E96-129C-B79CD141B468}"/>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3" name="Picture 2" descr="Correlated Magnetics">
            <a:extLst>
              <a:ext uri="{FF2B5EF4-FFF2-40B4-BE49-F238E27FC236}">
                <a16:creationId xmlns:a16="http://schemas.microsoft.com/office/drawing/2014/main" id="{B4B30204-DBDD-A42F-9739-68D6961A65B3}"/>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38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CDE3-B7ED-8446-8DD4-DFDB03F74AE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EB826E2-0252-2BFB-40E5-2F52FE283BE2}"/>
              </a:ext>
            </a:extLst>
          </p:cNvPr>
          <p:cNvPicPr>
            <a:picLocks noChangeAspect="1"/>
          </p:cNvPicPr>
          <p:nvPr/>
        </p:nvPicPr>
        <p:blipFill>
          <a:blip r:embed="rId2">
            <a:alphaModFix amt="20000"/>
          </a:blip>
          <a:stretch>
            <a:fillRect/>
          </a:stretch>
        </p:blipFill>
        <p:spPr>
          <a:xfrm>
            <a:off x="-42938" y="-18246"/>
            <a:ext cx="12234937" cy="6915399"/>
          </a:xfrm>
          <a:prstGeom prst="rect">
            <a:avLst/>
          </a:prstGeom>
        </p:spPr>
      </p:pic>
      <p:sp>
        <p:nvSpPr>
          <p:cNvPr id="2" name="Title 1">
            <a:extLst>
              <a:ext uri="{FF2B5EF4-FFF2-40B4-BE49-F238E27FC236}">
                <a16:creationId xmlns:a16="http://schemas.microsoft.com/office/drawing/2014/main" id="{EED1C1F2-43DE-5AE3-4133-1957863C669C}"/>
              </a:ext>
            </a:extLst>
          </p:cNvPr>
          <p:cNvSpPr>
            <a:spLocks noGrp="1"/>
          </p:cNvSpPr>
          <p:nvPr>
            <p:ph type="title"/>
          </p:nvPr>
        </p:nvSpPr>
        <p:spPr>
          <a:xfrm>
            <a:off x="756557" y="207282"/>
            <a:ext cx="11032066" cy="1325563"/>
          </a:xfrm>
        </p:spPr>
        <p:txBody>
          <a:bodyPr/>
          <a:lstStyle/>
          <a:p>
            <a:r>
              <a:rPr lang="en-US" dirty="0"/>
              <a:t>2 hours in: Steve is ready for a customer review</a:t>
            </a:r>
          </a:p>
        </p:txBody>
      </p:sp>
      <p:sp>
        <p:nvSpPr>
          <p:cNvPr id="7" name="TextBox 6">
            <a:extLst>
              <a:ext uri="{FF2B5EF4-FFF2-40B4-BE49-F238E27FC236}">
                <a16:creationId xmlns:a16="http://schemas.microsoft.com/office/drawing/2014/main" id="{F3DECB83-9F72-DD04-950E-EB2A2DD73122}"/>
              </a:ext>
            </a:extLst>
          </p:cNvPr>
          <p:cNvSpPr txBox="1"/>
          <p:nvPr/>
        </p:nvSpPr>
        <p:spPr>
          <a:xfrm>
            <a:off x="4522129" y="4309492"/>
            <a:ext cx="655237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Revision in 1 hour!</a:t>
            </a:r>
          </a:p>
        </p:txBody>
      </p:sp>
      <p:grpSp>
        <p:nvGrpSpPr>
          <p:cNvPr id="3" name="Group 2">
            <a:extLst>
              <a:ext uri="{FF2B5EF4-FFF2-40B4-BE49-F238E27FC236}">
                <a16:creationId xmlns:a16="http://schemas.microsoft.com/office/drawing/2014/main" id="{58DE638A-EA1B-5338-CE14-2B8635DBE738}"/>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78CB0F2A-5462-5B69-20BC-6F1C100789D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86904E21-8DDB-F91F-82AD-EA01CBB70FD6}"/>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78AC96F-D446-C1A4-3621-0B1E4DE448A5}"/>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10" name="TextBox 9">
            <a:extLst>
              <a:ext uri="{FF2B5EF4-FFF2-40B4-BE49-F238E27FC236}">
                <a16:creationId xmlns:a16="http://schemas.microsoft.com/office/drawing/2014/main" id="{037BE6AD-2527-DE25-57B8-0532074A4A75}"/>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4C81ECA7-94D6-523D-7257-CA7C6E9C051F}"/>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7804BE0-57F3-FAAA-2C12-6EE5F817C0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92910" y="1471469"/>
            <a:ext cx="8751414" cy="4876155"/>
          </a:xfrm>
          <a:prstGeom prst="rect">
            <a:avLst/>
          </a:prstGeom>
        </p:spPr>
      </p:pic>
    </p:spTree>
    <p:extLst>
      <p:ext uri="{BB962C8B-B14F-4D97-AF65-F5344CB8AC3E}">
        <p14:creationId xmlns:p14="http://schemas.microsoft.com/office/powerpoint/2010/main" val="317620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3457"/>
        </a:solidFill>
        <a:effectLst/>
      </p:bgPr>
    </p:bg>
    <p:spTree>
      <p:nvGrpSpPr>
        <p:cNvPr id="1" name="">
          <a:extLst>
            <a:ext uri="{FF2B5EF4-FFF2-40B4-BE49-F238E27FC236}">
              <a16:creationId xmlns:a16="http://schemas.microsoft.com/office/drawing/2014/main" id="{735526D6-65D2-5892-FD3A-C36B064D8AB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6DEA0B-FD92-03F8-EA05-D6C3CEF8CB9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2586" b="30985"/>
          <a:stretch/>
        </p:blipFill>
        <p:spPr>
          <a:xfrm>
            <a:off x="754493" y="4359728"/>
            <a:ext cx="12192000" cy="2498272"/>
          </a:xfrm>
          <a:prstGeom prst="rect">
            <a:avLst/>
          </a:prstGeom>
        </p:spPr>
      </p:pic>
      <p:sp>
        <p:nvSpPr>
          <p:cNvPr id="2" name="Title 1">
            <a:extLst>
              <a:ext uri="{FF2B5EF4-FFF2-40B4-BE49-F238E27FC236}">
                <a16:creationId xmlns:a16="http://schemas.microsoft.com/office/drawing/2014/main" id="{96DA2E6B-077F-3B37-6788-D5F00BE24D42}"/>
              </a:ext>
            </a:extLst>
          </p:cNvPr>
          <p:cNvSpPr>
            <a:spLocks noGrp="1"/>
          </p:cNvSpPr>
          <p:nvPr>
            <p:ph type="title"/>
          </p:nvPr>
        </p:nvSpPr>
        <p:spPr>
          <a:xfrm>
            <a:off x="800100" y="38100"/>
            <a:ext cx="10515600" cy="1325563"/>
          </a:xfrm>
        </p:spPr>
        <p:txBody>
          <a:bodyPr/>
          <a:lstStyle/>
          <a:p>
            <a:r>
              <a:rPr lang="en-US" dirty="0">
                <a:solidFill>
                  <a:schemeClr val="bg1"/>
                </a:solidFill>
              </a:rPr>
              <a:t>Engagement Review:</a:t>
            </a:r>
          </a:p>
        </p:txBody>
      </p:sp>
      <p:sp>
        <p:nvSpPr>
          <p:cNvPr id="3" name="Content Placeholder 2">
            <a:extLst>
              <a:ext uri="{FF2B5EF4-FFF2-40B4-BE49-F238E27FC236}">
                <a16:creationId xmlns:a16="http://schemas.microsoft.com/office/drawing/2014/main" id="{B8722B0F-948E-84CC-C207-7A17CBD5A84B}"/>
              </a:ext>
            </a:extLst>
          </p:cNvPr>
          <p:cNvSpPr>
            <a:spLocks noGrp="1"/>
          </p:cNvSpPr>
          <p:nvPr>
            <p:ph idx="1"/>
          </p:nvPr>
        </p:nvSpPr>
        <p:spPr>
          <a:xfrm>
            <a:off x="838200" y="1363663"/>
            <a:ext cx="10515600" cy="4351338"/>
          </a:xfrm>
        </p:spPr>
        <p:txBody>
          <a:bodyPr/>
          <a:lstStyle/>
          <a:p>
            <a:pPr marL="514350" indent="-514350">
              <a:buFont typeface="+mj-lt"/>
              <a:buAutoNum type="arabicPeriod"/>
            </a:pPr>
            <a:r>
              <a:rPr lang="en-US" dirty="0">
                <a:solidFill>
                  <a:schemeClr val="bg1"/>
                </a:solidFill>
              </a:rPr>
              <a:t>Customer Meeting &amp; Specification Development</a:t>
            </a:r>
          </a:p>
          <a:p>
            <a:pPr marL="514350" indent="-514350">
              <a:buFont typeface="+mj-lt"/>
              <a:buAutoNum type="arabicPeriod"/>
            </a:pPr>
            <a:r>
              <a:rPr lang="en-US" dirty="0">
                <a:solidFill>
                  <a:schemeClr val="bg1"/>
                </a:solidFill>
              </a:rPr>
              <a:t>PMCAD design 5 minutes</a:t>
            </a:r>
          </a:p>
          <a:p>
            <a:pPr marL="514350" indent="-514350">
              <a:buFont typeface="+mj-lt"/>
              <a:buAutoNum type="arabicPeriod"/>
            </a:pPr>
            <a:r>
              <a:rPr lang="en-US" dirty="0">
                <a:solidFill>
                  <a:schemeClr val="bg1"/>
                </a:solidFill>
              </a:rPr>
              <a:t>Production tray printing (if needed) 50 minutes</a:t>
            </a:r>
          </a:p>
          <a:p>
            <a:pPr marL="514350" indent="-514350">
              <a:buFont typeface="+mj-lt"/>
              <a:buAutoNum type="arabicPeriod"/>
            </a:pPr>
            <a:r>
              <a:rPr lang="en-US" dirty="0">
                <a:solidFill>
                  <a:schemeClr val="bg1"/>
                </a:solidFill>
              </a:rPr>
              <a:t>Custom magnetization 2 minutes</a:t>
            </a:r>
          </a:p>
          <a:p>
            <a:pPr marL="514350" indent="-514350">
              <a:buFont typeface="+mj-lt"/>
              <a:buAutoNum type="arabicPeriod"/>
            </a:pPr>
            <a:r>
              <a:rPr lang="en-US" dirty="0">
                <a:solidFill>
                  <a:schemeClr val="bg1"/>
                </a:solidFill>
              </a:rPr>
              <a:t>Prototype production less than an hour</a:t>
            </a:r>
          </a:p>
          <a:p>
            <a:pPr marL="514350" indent="-514350">
              <a:buFont typeface="+mj-lt"/>
              <a:buAutoNum type="arabicPeriod"/>
            </a:pPr>
            <a:r>
              <a:rPr lang="en-US" dirty="0">
                <a:solidFill>
                  <a:schemeClr val="bg1"/>
                </a:solidFill>
              </a:rPr>
              <a:t>Customer requested change, less than an hour!</a:t>
            </a:r>
          </a:p>
        </p:txBody>
      </p:sp>
      <p:grpSp>
        <p:nvGrpSpPr>
          <p:cNvPr id="8" name="Group 7">
            <a:extLst>
              <a:ext uri="{FF2B5EF4-FFF2-40B4-BE49-F238E27FC236}">
                <a16:creationId xmlns:a16="http://schemas.microsoft.com/office/drawing/2014/main" id="{04D95925-F3BD-45D2-7C49-A5132C7048C1}"/>
              </a:ext>
            </a:extLst>
          </p:cNvPr>
          <p:cNvGrpSpPr/>
          <p:nvPr/>
        </p:nvGrpSpPr>
        <p:grpSpPr>
          <a:xfrm>
            <a:off x="8605158" y="876301"/>
            <a:ext cx="3733800" cy="3853544"/>
            <a:chOff x="8757557" y="1050472"/>
            <a:chExt cx="3733800" cy="3853544"/>
          </a:xfrm>
        </p:grpSpPr>
        <p:sp>
          <p:nvSpPr>
            <p:cNvPr id="6" name="Oval 5">
              <a:extLst>
                <a:ext uri="{FF2B5EF4-FFF2-40B4-BE49-F238E27FC236}">
                  <a16:creationId xmlns:a16="http://schemas.microsoft.com/office/drawing/2014/main" id="{1F0B5475-CF28-0BA8-FE9C-E22612744E96}"/>
                </a:ext>
              </a:extLst>
            </p:cNvPr>
            <p:cNvSpPr/>
            <p:nvPr/>
          </p:nvSpPr>
          <p:spPr>
            <a:xfrm>
              <a:off x="8757557" y="1050472"/>
              <a:ext cx="3733800" cy="3853544"/>
            </a:xfrm>
            <a:prstGeom prst="ellipse">
              <a:avLst/>
            </a:prstGeom>
            <a:solidFill>
              <a:srgbClr val="156082">
                <a:alpha val="76078"/>
              </a:srgbClr>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D4A6BF11-0F2A-CCE2-12F6-275A2725A8AE}"/>
                </a:ext>
              </a:extLst>
            </p:cNvPr>
            <p:cNvSpPr txBox="1"/>
            <p:nvPr/>
          </p:nvSpPr>
          <p:spPr>
            <a:xfrm>
              <a:off x="8820150" y="1762031"/>
              <a:ext cx="3608614" cy="2739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In Summary: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t>In less than half a day, we went from the initial customer meeting, to a functional prototype, to an optimized design &amp; final prototype</a:t>
              </a:r>
            </a:p>
          </p:txBody>
        </p:sp>
      </p:grpSp>
      <p:grpSp>
        <p:nvGrpSpPr>
          <p:cNvPr id="4" name="Group 3">
            <a:extLst>
              <a:ext uri="{FF2B5EF4-FFF2-40B4-BE49-F238E27FC236}">
                <a16:creationId xmlns:a16="http://schemas.microsoft.com/office/drawing/2014/main" id="{B15D7E3A-33AA-1BCE-BCC8-83807070B6DE}"/>
              </a:ext>
            </a:extLst>
          </p:cNvPr>
          <p:cNvGrpSpPr/>
          <p:nvPr/>
        </p:nvGrpSpPr>
        <p:grpSpPr>
          <a:xfrm>
            <a:off x="195942" y="6227092"/>
            <a:ext cx="2797194" cy="611599"/>
            <a:chOff x="285659" y="1036273"/>
            <a:chExt cx="5354371" cy="1247698"/>
          </a:xfrm>
        </p:grpSpPr>
        <p:pic>
          <p:nvPicPr>
            <p:cNvPr id="9" name="Picture 2" descr="Correlated Magnetics">
              <a:extLst>
                <a:ext uri="{FF2B5EF4-FFF2-40B4-BE49-F238E27FC236}">
                  <a16:creationId xmlns:a16="http://schemas.microsoft.com/office/drawing/2014/main" id="{4B272A5B-7CF7-7A25-4CEA-D1991505AFD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orrelated Magnetics">
              <a:extLst>
                <a:ext uri="{FF2B5EF4-FFF2-40B4-BE49-F238E27FC236}">
                  <a16:creationId xmlns:a16="http://schemas.microsoft.com/office/drawing/2014/main" id="{9D033AE2-CE88-5235-45D0-E43178D560E8}"/>
                </a:ext>
              </a:extLst>
            </p:cNvPr>
            <p:cNvPicPr>
              <a:picLocks noChangeAspect="1" noChangeArrowheads="1"/>
            </p:cNvPicPr>
            <p:nvPr/>
          </p:nvPicPr>
          <p:blipFill rotWithShape="1">
            <a:blip r:embed="rId4"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DC242EB-F716-B3E7-B6FB-9DD0F2C8217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2" name="TextBox 11">
            <a:extLst>
              <a:ext uri="{FF2B5EF4-FFF2-40B4-BE49-F238E27FC236}">
                <a16:creationId xmlns:a16="http://schemas.microsoft.com/office/drawing/2014/main" id="{9751AD46-9697-2609-D594-5E32B5ADFA39}"/>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3" name="Picture 2" descr="Correlated Magnetics">
            <a:extLst>
              <a:ext uri="{FF2B5EF4-FFF2-40B4-BE49-F238E27FC236}">
                <a16:creationId xmlns:a16="http://schemas.microsoft.com/office/drawing/2014/main" id="{090F9CAB-EE49-3B62-DD64-E7C560BD411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64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1+#ppt_w/2"/>
                                          </p:val>
                                        </p:tav>
                                        <p:tav tm="100000">
                                          <p:val>
                                            <p:strVal val="#ppt_x"/>
                                          </p:val>
                                        </p:tav>
                                      </p:tavLst>
                                    </p:anim>
                                    <p:anim calcmode="lin" valueType="num">
                                      <p:cBhvr additive="base">
                                        <p:cTn id="8" dur="1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E53ABF-69CD-D3B5-1411-D3E34CAC43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5410" r="6672"/>
          <a:stretch/>
        </p:blipFill>
        <p:spPr>
          <a:xfrm>
            <a:off x="-293914" y="-87086"/>
            <a:ext cx="12569370" cy="6945086"/>
          </a:xfrm>
          <a:prstGeom prst="rect">
            <a:avLst/>
          </a:prstGeom>
        </p:spPr>
      </p:pic>
      <p:sp>
        <p:nvSpPr>
          <p:cNvPr id="6" name="Rectangle 1">
            <a:extLst>
              <a:ext uri="{FF2B5EF4-FFF2-40B4-BE49-F238E27FC236}">
                <a16:creationId xmlns:a16="http://schemas.microsoft.com/office/drawing/2014/main" id="{3D6198EE-CEB1-F03B-BECB-146393959861}"/>
              </a:ext>
            </a:extLst>
          </p:cNvPr>
          <p:cNvSpPr>
            <a:spLocks noChangeArrowheads="1"/>
          </p:cNvSpPr>
          <p:nvPr/>
        </p:nvSpPr>
        <p:spPr bwMode="auto">
          <a:xfrm>
            <a:off x="10295467" y="6557861"/>
            <a:ext cx="227390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Photo by </a:t>
            </a:r>
            <a:r>
              <a:rPr kumimoji="0" lang="en-US" altLang="en-US" sz="1050" b="0" i="0" u="none" strike="noStrike" cap="none" normalizeH="0" baseline="0" dirty="0" err="1">
                <a:ln>
                  <a:noFill/>
                </a:ln>
                <a:solidFill>
                  <a:schemeClr val="bg1">
                    <a:lumMod val="75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Abbat</a:t>
            </a: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 on </a:t>
            </a:r>
            <a:r>
              <a:rPr kumimoji="0" lang="en-US" altLang="en-US" sz="1050" b="0" i="0" u="none" strike="noStrike" cap="none" normalizeH="0" baseline="0" dirty="0" err="1">
                <a:ln>
                  <a:noFill/>
                </a:ln>
                <a:solidFill>
                  <a:schemeClr val="bg1">
                    <a:lumMod val="75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 </a:t>
            </a:r>
          </a:p>
        </p:txBody>
      </p:sp>
      <p:sp>
        <p:nvSpPr>
          <p:cNvPr id="8" name="TextBox 7">
            <a:extLst>
              <a:ext uri="{FF2B5EF4-FFF2-40B4-BE49-F238E27FC236}">
                <a16:creationId xmlns:a16="http://schemas.microsoft.com/office/drawing/2014/main" id="{1A0E8394-D6E8-C84F-7AD5-4CF4DCDF8107}"/>
              </a:ext>
            </a:extLst>
          </p:cNvPr>
          <p:cNvSpPr txBox="1"/>
          <p:nvPr/>
        </p:nvSpPr>
        <p:spPr>
          <a:xfrm>
            <a:off x="286053" y="4618869"/>
            <a:ext cx="6668107" cy="1938992"/>
          </a:xfrm>
          <a:prstGeom prst="rect">
            <a:avLst/>
          </a:prstGeom>
          <a:noFill/>
        </p:spPr>
        <p:txBody>
          <a:bodyPr wrap="none" rtlCol="0">
            <a:spAutoFit/>
          </a:bodyPr>
          <a:lstStyle/>
          <a:p>
            <a:r>
              <a:rPr lang="en-US" sz="4000" dirty="0">
                <a:solidFill>
                  <a:schemeClr val="bg1">
                    <a:lumMod val="95000"/>
                  </a:schemeClr>
                </a:solidFill>
                <a:effectLst>
                  <a:outerShdw blurRad="38100" dist="38100" dir="2700000" algn="tl">
                    <a:srgbClr val="000000">
                      <a:alpha val="43137"/>
                    </a:srgbClr>
                  </a:outerShdw>
                </a:effectLst>
              </a:rPr>
              <a:t>Go see for yourself,</a:t>
            </a:r>
          </a:p>
          <a:p>
            <a:r>
              <a:rPr lang="en-US" sz="4000" dirty="0">
                <a:solidFill>
                  <a:schemeClr val="bg1">
                    <a:lumMod val="95000"/>
                  </a:schemeClr>
                </a:solidFill>
                <a:effectLst>
                  <a:outerShdw blurRad="38100" dist="38100" dir="2700000" algn="tl">
                    <a:srgbClr val="000000">
                      <a:alpha val="43137"/>
                    </a:srgbClr>
                  </a:outerShdw>
                </a:effectLst>
              </a:rPr>
              <a:t>after all, seeing is believing!</a:t>
            </a:r>
          </a:p>
          <a:p>
            <a:r>
              <a:rPr lang="en-US" sz="4000" dirty="0">
                <a:solidFill>
                  <a:schemeClr val="bg1">
                    <a:lumMod val="95000"/>
                  </a:schemeClr>
                </a:solidFill>
                <a:effectLst>
                  <a:outerShdw blurRad="38100" dist="38100" dir="2700000" algn="tl">
                    <a:srgbClr val="000000">
                      <a:alpha val="43137"/>
                    </a:srgbClr>
                  </a:outerShdw>
                </a:effectLst>
              </a:rPr>
              <a:t>and TIME IS MONEY</a:t>
            </a:r>
          </a:p>
        </p:txBody>
      </p:sp>
      <p:sp>
        <p:nvSpPr>
          <p:cNvPr id="9" name="TextBox 8">
            <a:extLst>
              <a:ext uri="{FF2B5EF4-FFF2-40B4-BE49-F238E27FC236}">
                <a16:creationId xmlns:a16="http://schemas.microsoft.com/office/drawing/2014/main" id="{22C39449-D71E-0564-3454-AFF9D1E7D647}"/>
              </a:ext>
            </a:extLst>
          </p:cNvPr>
          <p:cNvSpPr txBox="1"/>
          <p:nvPr/>
        </p:nvSpPr>
        <p:spPr>
          <a:xfrm>
            <a:off x="286053" y="3905288"/>
            <a:ext cx="3073277" cy="769441"/>
          </a:xfrm>
          <a:prstGeom prst="rect">
            <a:avLst/>
          </a:prstGeom>
          <a:noFill/>
        </p:spPr>
        <p:txBody>
          <a:bodyPr wrap="none" rtlCol="0">
            <a:spAutoFit/>
          </a:bodyPr>
          <a:lstStyle/>
          <a:p>
            <a:r>
              <a:rPr lang="en-US" sz="4400" b="1" dirty="0">
                <a:solidFill>
                  <a:schemeClr val="bg1">
                    <a:lumMod val="95000"/>
                  </a:schemeClr>
                </a:solidFill>
                <a:effectLst>
                  <a:outerShdw blurRad="38100" dist="38100" dir="2700000" algn="tl">
                    <a:srgbClr val="000000">
                      <a:alpha val="43137"/>
                    </a:srgbClr>
                  </a:outerShdw>
                </a:effectLst>
              </a:rPr>
              <a:t>Booth 11</a:t>
            </a:r>
          </a:p>
        </p:txBody>
      </p:sp>
      <p:cxnSp>
        <p:nvCxnSpPr>
          <p:cNvPr id="12" name="Straight Connector 11">
            <a:extLst>
              <a:ext uri="{FF2B5EF4-FFF2-40B4-BE49-F238E27FC236}">
                <a16:creationId xmlns:a16="http://schemas.microsoft.com/office/drawing/2014/main" id="{C9CF9B55-0150-F0E5-4173-F02272C59085}"/>
              </a:ext>
            </a:extLst>
          </p:cNvPr>
          <p:cNvCxnSpPr>
            <a:cxnSpLocks/>
          </p:cNvCxnSpPr>
          <p:nvPr/>
        </p:nvCxnSpPr>
        <p:spPr>
          <a:xfrm>
            <a:off x="607932" y="3932915"/>
            <a:ext cx="2331212" cy="0"/>
          </a:xfrm>
          <a:prstGeom prst="line">
            <a:avLst/>
          </a:prstGeom>
          <a:ln w="28575">
            <a:solidFill>
              <a:srgbClr val="EE312F"/>
            </a:solidFill>
          </a:ln>
        </p:spPr>
        <p:style>
          <a:lnRef idx="1">
            <a:schemeClr val="accent1"/>
          </a:lnRef>
          <a:fillRef idx="0">
            <a:schemeClr val="accent1"/>
          </a:fillRef>
          <a:effectRef idx="0">
            <a:schemeClr val="accent1"/>
          </a:effectRef>
          <a:fontRef idx="minor">
            <a:schemeClr val="tx1"/>
          </a:fontRef>
        </p:style>
      </p:cxnSp>
      <p:pic>
        <p:nvPicPr>
          <p:cNvPr id="3" name="Picture 2" descr="Correlated Magnetics">
            <a:extLst>
              <a:ext uri="{FF2B5EF4-FFF2-40B4-BE49-F238E27FC236}">
                <a16:creationId xmlns:a16="http://schemas.microsoft.com/office/drawing/2014/main" id="{2B4A1A43-7237-2A97-890F-9297369F00E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159" b="16974"/>
          <a:stretch/>
        </p:blipFill>
        <p:spPr bwMode="auto">
          <a:xfrm>
            <a:off x="287110" y="3095769"/>
            <a:ext cx="3016078" cy="564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D92C009-74C4-BFD6-ECFA-5C26AFF925C9}"/>
              </a:ext>
            </a:extLst>
          </p:cNvPr>
          <p:cNvSpPr txBox="1"/>
          <p:nvPr/>
        </p:nvSpPr>
        <p:spPr>
          <a:xfrm>
            <a:off x="287110" y="3617591"/>
            <a:ext cx="3017173" cy="253916"/>
          </a:xfrm>
          <a:prstGeom prst="rect">
            <a:avLst/>
          </a:prstGeom>
          <a:noFill/>
        </p:spPr>
        <p:txBody>
          <a:bodyPr wrap="none" rtlCol="0">
            <a:spAutoFit/>
          </a:bodyPr>
          <a:lstStyle/>
          <a:p>
            <a:r>
              <a:rPr lang="en-US" sz="1050" b="1" spc="410" dirty="0">
                <a:solidFill>
                  <a:schemeClr val="bg1">
                    <a:lumMod val="8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US" sz="1050" b="1" spc="41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050" b="1" spc="410" dirty="0">
                <a:solidFill>
                  <a:schemeClr val="bg1">
                    <a:lumMod val="8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MAGNETICS</a:t>
            </a:r>
          </a:p>
        </p:txBody>
      </p:sp>
      <p:pic>
        <p:nvPicPr>
          <p:cNvPr id="11" name="Picture 2" descr="Correlated Magnetics">
            <a:extLst>
              <a:ext uri="{FF2B5EF4-FFF2-40B4-BE49-F238E27FC236}">
                <a16:creationId xmlns:a16="http://schemas.microsoft.com/office/drawing/2014/main" id="{A7C92629-D2D5-C5D6-35D7-F885ACBFB816}"/>
              </a:ext>
            </a:extLst>
          </p:cNvPr>
          <p:cNvPicPr>
            <a:picLocks noChangeAspect="1" noChangeArrowheads="1"/>
          </p:cNvPicPr>
          <p:nvPr/>
        </p:nvPicPr>
        <p:blipFill rotWithShape="1">
          <a:blip r:embed="rId6">
            <a:lum bright="70000" contrast="-70000"/>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88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sitting in a chair&#10;&#10;Description automatically generated">
            <a:extLst>
              <a:ext uri="{FF2B5EF4-FFF2-40B4-BE49-F238E27FC236}">
                <a16:creationId xmlns:a16="http://schemas.microsoft.com/office/drawing/2014/main" id="{819ECC95-82D9-08E4-FE1D-595ED28FEA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5506" t="4507"/>
          <a:stretch/>
        </p:blipFill>
        <p:spPr>
          <a:xfrm>
            <a:off x="7219998" y="1948542"/>
            <a:ext cx="4972002" cy="4909457"/>
          </a:xfrm>
          <a:prstGeom prst="rect">
            <a:avLst/>
          </a:prstGeom>
        </p:spPr>
      </p:pic>
      <p:sp>
        <p:nvSpPr>
          <p:cNvPr id="4" name="TextBox 3">
            <a:extLst>
              <a:ext uri="{FF2B5EF4-FFF2-40B4-BE49-F238E27FC236}">
                <a16:creationId xmlns:a16="http://schemas.microsoft.com/office/drawing/2014/main" id="{94E98919-06E3-FB83-AA4E-34F39E40E45E}"/>
              </a:ext>
            </a:extLst>
          </p:cNvPr>
          <p:cNvSpPr txBox="1"/>
          <p:nvPr/>
        </p:nvSpPr>
        <p:spPr>
          <a:xfrm>
            <a:off x="1048178" y="767350"/>
            <a:ext cx="3633302" cy="32624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Tim Costello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Chairman &amp; Chief Executive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www.polymagnet.com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tim@polymagnet.com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512 413 6983</a:t>
            </a:r>
          </a:p>
        </p:txBody>
      </p:sp>
      <p:pic>
        <p:nvPicPr>
          <p:cNvPr id="1026" name="Picture 2">
            <a:extLst>
              <a:ext uri="{FF2B5EF4-FFF2-40B4-BE49-F238E27FC236}">
                <a16:creationId xmlns:a16="http://schemas.microsoft.com/office/drawing/2014/main" id="{4A9BFECC-5FFE-8A75-2AED-B6AB61A5CD7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60770" y="4154145"/>
            <a:ext cx="434508" cy="3574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4CAD25D-76AB-2DC8-ED46-4BE8A548BF45}"/>
              </a:ext>
            </a:extLst>
          </p:cNvPr>
          <p:cNvSpPr txBox="1"/>
          <p:nvPr/>
        </p:nvSpPr>
        <p:spPr>
          <a:xfrm>
            <a:off x="1595278" y="4102013"/>
            <a:ext cx="16338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@bylinetim</a:t>
            </a:r>
          </a:p>
        </p:txBody>
      </p:sp>
      <p:sp>
        <p:nvSpPr>
          <p:cNvPr id="10" name="Freeform: Shape 9">
            <a:extLst>
              <a:ext uri="{FF2B5EF4-FFF2-40B4-BE49-F238E27FC236}">
                <a16:creationId xmlns:a16="http://schemas.microsoft.com/office/drawing/2014/main" id="{086F3D19-C4C3-4B9C-BD23-DFA1D3B6BE78}"/>
              </a:ext>
            </a:extLst>
          </p:cNvPr>
          <p:cNvSpPr/>
          <p:nvPr/>
        </p:nvSpPr>
        <p:spPr>
          <a:xfrm>
            <a:off x="6748355" y="1611086"/>
            <a:ext cx="2983474" cy="3832104"/>
          </a:xfrm>
          <a:custGeom>
            <a:avLst/>
            <a:gdLst>
              <a:gd name="connsiteX0" fmla="*/ 2983474 w 2983474"/>
              <a:gd name="connsiteY0" fmla="*/ 386443 h 3832104"/>
              <a:gd name="connsiteX1" fmla="*/ 2983474 w 2983474"/>
              <a:gd name="connsiteY1" fmla="*/ 386443 h 3832104"/>
              <a:gd name="connsiteX2" fmla="*/ 2874616 w 2983474"/>
              <a:gd name="connsiteY2" fmla="*/ 391885 h 3832104"/>
              <a:gd name="connsiteX3" fmla="*/ 2831074 w 2983474"/>
              <a:gd name="connsiteY3" fmla="*/ 402771 h 3832104"/>
              <a:gd name="connsiteX4" fmla="*/ 2803859 w 2983474"/>
              <a:gd name="connsiteY4" fmla="*/ 408214 h 3832104"/>
              <a:gd name="connsiteX5" fmla="*/ 2743988 w 2983474"/>
              <a:gd name="connsiteY5" fmla="*/ 429985 h 3832104"/>
              <a:gd name="connsiteX6" fmla="*/ 2711331 w 2983474"/>
              <a:gd name="connsiteY6" fmla="*/ 451757 h 3832104"/>
              <a:gd name="connsiteX7" fmla="*/ 2673231 w 2983474"/>
              <a:gd name="connsiteY7" fmla="*/ 462643 h 3832104"/>
              <a:gd name="connsiteX8" fmla="*/ 2640574 w 2983474"/>
              <a:gd name="connsiteY8" fmla="*/ 484414 h 3832104"/>
              <a:gd name="connsiteX9" fmla="*/ 2618802 w 2983474"/>
              <a:gd name="connsiteY9" fmla="*/ 489857 h 3832104"/>
              <a:gd name="connsiteX10" fmla="*/ 2607916 w 2983474"/>
              <a:gd name="connsiteY10" fmla="*/ 506185 h 3832104"/>
              <a:gd name="connsiteX11" fmla="*/ 2575259 w 2983474"/>
              <a:gd name="connsiteY11" fmla="*/ 527957 h 3832104"/>
              <a:gd name="connsiteX12" fmla="*/ 2526274 w 2983474"/>
              <a:gd name="connsiteY12" fmla="*/ 609600 h 3832104"/>
              <a:gd name="connsiteX13" fmla="*/ 2509945 w 2983474"/>
              <a:gd name="connsiteY13" fmla="*/ 636814 h 3832104"/>
              <a:gd name="connsiteX14" fmla="*/ 2493616 w 2983474"/>
              <a:gd name="connsiteY14" fmla="*/ 685800 h 3832104"/>
              <a:gd name="connsiteX15" fmla="*/ 2482731 w 2983474"/>
              <a:gd name="connsiteY15" fmla="*/ 751114 h 3832104"/>
              <a:gd name="connsiteX16" fmla="*/ 2471845 w 2983474"/>
              <a:gd name="connsiteY16" fmla="*/ 838200 h 3832104"/>
              <a:gd name="connsiteX17" fmla="*/ 2466402 w 2983474"/>
              <a:gd name="connsiteY17" fmla="*/ 1186543 h 3832104"/>
              <a:gd name="connsiteX18" fmla="*/ 2477288 w 2983474"/>
              <a:gd name="connsiteY18" fmla="*/ 1404257 h 3832104"/>
              <a:gd name="connsiteX19" fmla="*/ 2488174 w 2983474"/>
              <a:gd name="connsiteY19" fmla="*/ 1447800 h 3832104"/>
              <a:gd name="connsiteX20" fmla="*/ 2482731 w 2983474"/>
              <a:gd name="connsiteY20" fmla="*/ 1605643 h 3832104"/>
              <a:gd name="connsiteX21" fmla="*/ 2477288 w 2983474"/>
              <a:gd name="connsiteY21" fmla="*/ 1621971 h 3832104"/>
              <a:gd name="connsiteX22" fmla="*/ 2471845 w 2983474"/>
              <a:gd name="connsiteY22" fmla="*/ 1670957 h 3832104"/>
              <a:gd name="connsiteX23" fmla="*/ 2460959 w 2983474"/>
              <a:gd name="connsiteY23" fmla="*/ 1719943 h 3832104"/>
              <a:gd name="connsiteX24" fmla="*/ 2450074 w 2983474"/>
              <a:gd name="connsiteY24" fmla="*/ 1752600 h 3832104"/>
              <a:gd name="connsiteX25" fmla="*/ 2439188 w 2983474"/>
              <a:gd name="connsiteY25" fmla="*/ 1812471 h 3832104"/>
              <a:gd name="connsiteX26" fmla="*/ 2433745 w 2983474"/>
              <a:gd name="connsiteY26" fmla="*/ 1834243 h 3832104"/>
              <a:gd name="connsiteX27" fmla="*/ 2428302 w 2983474"/>
              <a:gd name="connsiteY27" fmla="*/ 1861457 h 3832104"/>
              <a:gd name="connsiteX28" fmla="*/ 2411974 w 2983474"/>
              <a:gd name="connsiteY28" fmla="*/ 1915885 h 3832104"/>
              <a:gd name="connsiteX29" fmla="*/ 2406531 w 2983474"/>
              <a:gd name="connsiteY29" fmla="*/ 1943100 h 3832104"/>
              <a:gd name="connsiteX30" fmla="*/ 2401088 w 2983474"/>
              <a:gd name="connsiteY30" fmla="*/ 1959428 h 3832104"/>
              <a:gd name="connsiteX31" fmla="*/ 2379316 w 2983474"/>
              <a:gd name="connsiteY31" fmla="*/ 2013857 h 3832104"/>
              <a:gd name="connsiteX32" fmla="*/ 2352102 w 2983474"/>
              <a:gd name="connsiteY32" fmla="*/ 2106385 h 3832104"/>
              <a:gd name="connsiteX33" fmla="*/ 2346659 w 2983474"/>
              <a:gd name="connsiteY33" fmla="*/ 2133600 h 3832104"/>
              <a:gd name="connsiteX34" fmla="*/ 2297674 w 2983474"/>
              <a:gd name="connsiteY34" fmla="*/ 2198914 h 3832104"/>
              <a:gd name="connsiteX35" fmla="*/ 2275902 w 2983474"/>
              <a:gd name="connsiteY35" fmla="*/ 2242457 h 3832104"/>
              <a:gd name="connsiteX36" fmla="*/ 2254131 w 2983474"/>
              <a:gd name="connsiteY36" fmla="*/ 2258785 h 3832104"/>
              <a:gd name="connsiteX37" fmla="*/ 2243245 w 2983474"/>
              <a:gd name="connsiteY37" fmla="*/ 2286000 h 3832104"/>
              <a:gd name="connsiteX38" fmla="*/ 2210588 w 2983474"/>
              <a:gd name="connsiteY38" fmla="*/ 2324100 h 3832104"/>
              <a:gd name="connsiteX39" fmla="*/ 2188816 w 2983474"/>
              <a:gd name="connsiteY39" fmla="*/ 2373085 h 3832104"/>
              <a:gd name="connsiteX40" fmla="*/ 2177931 w 2983474"/>
              <a:gd name="connsiteY40" fmla="*/ 2400300 h 3832104"/>
              <a:gd name="connsiteX41" fmla="*/ 2161602 w 2983474"/>
              <a:gd name="connsiteY41" fmla="*/ 2422071 h 3832104"/>
              <a:gd name="connsiteX42" fmla="*/ 2139831 w 2983474"/>
              <a:gd name="connsiteY42" fmla="*/ 2460171 h 3832104"/>
              <a:gd name="connsiteX43" fmla="*/ 2123502 w 2983474"/>
              <a:gd name="connsiteY43" fmla="*/ 2481943 h 3832104"/>
              <a:gd name="connsiteX44" fmla="*/ 2112616 w 2983474"/>
              <a:gd name="connsiteY44" fmla="*/ 2509157 h 3832104"/>
              <a:gd name="connsiteX45" fmla="*/ 2090845 w 2983474"/>
              <a:gd name="connsiteY45" fmla="*/ 2541814 h 3832104"/>
              <a:gd name="connsiteX46" fmla="*/ 2074516 w 2983474"/>
              <a:gd name="connsiteY46" fmla="*/ 2563585 h 3832104"/>
              <a:gd name="connsiteX47" fmla="*/ 2052745 w 2983474"/>
              <a:gd name="connsiteY47" fmla="*/ 2607128 h 3832104"/>
              <a:gd name="connsiteX48" fmla="*/ 2030974 w 2983474"/>
              <a:gd name="connsiteY48" fmla="*/ 2639785 h 3832104"/>
              <a:gd name="connsiteX49" fmla="*/ 2014645 w 2983474"/>
              <a:gd name="connsiteY49" fmla="*/ 2672443 h 3832104"/>
              <a:gd name="connsiteX50" fmla="*/ 1960216 w 2983474"/>
              <a:gd name="connsiteY50" fmla="*/ 2759528 h 3832104"/>
              <a:gd name="connsiteX51" fmla="*/ 1943888 w 2983474"/>
              <a:gd name="connsiteY51" fmla="*/ 2786743 h 3832104"/>
              <a:gd name="connsiteX52" fmla="*/ 1922116 w 2983474"/>
              <a:gd name="connsiteY52" fmla="*/ 2813957 h 3832104"/>
              <a:gd name="connsiteX53" fmla="*/ 1905788 w 2983474"/>
              <a:gd name="connsiteY53" fmla="*/ 2857500 h 3832104"/>
              <a:gd name="connsiteX54" fmla="*/ 1889459 w 2983474"/>
              <a:gd name="connsiteY54" fmla="*/ 2873828 h 3832104"/>
              <a:gd name="connsiteX55" fmla="*/ 1873131 w 2983474"/>
              <a:gd name="connsiteY55" fmla="*/ 2901043 h 3832104"/>
              <a:gd name="connsiteX56" fmla="*/ 1845916 w 2983474"/>
              <a:gd name="connsiteY56" fmla="*/ 2950028 h 3832104"/>
              <a:gd name="connsiteX57" fmla="*/ 1835031 w 2983474"/>
              <a:gd name="connsiteY57" fmla="*/ 2971800 h 3832104"/>
              <a:gd name="connsiteX58" fmla="*/ 1818702 w 2983474"/>
              <a:gd name="connsiteY58" fmla="*/ 3015343 h 3832104"/>
              <a:gd name="connsiteX59" fmla="*/ 1786045 w 2983474"/>
              <a:gd name="connsiteY59" fmla="*/ 3058885 h 3832104"/>
              <a:gd name="connsiteX60" fmla="*/ 1758831 w 2983474"/>
              <a:gd name="connsiteY60" fmla="*/ 3107871 h 3832104"/>
              <a:gd name="connsiteX61" fmla="*/ 1747945 w 2983474"/>
              <a:gd name="connsiteY61" fmla="*/ 3140528 h 3832104"/>
              <a:gd name="connsiteX62" fmla="*/ 1726174 w 2983474"/>
              <a:gd name="connsiteY62" fmla="*/ 3151414 h 3832104"/>
              <a:gd name="connsiteX63" fmla="*/ 1682631 w 2983474"/>
              <a:gd name="connsiteY63" fmla="*/ 3238500 h 3832104"/>
              <a:gd name="connsiteX64" fmla="*/ 1671745 w 2983474"/>
              <a:gd name="connsiteY64" fmla="*/ 3260271 h 3832104"/>
              <a:gd name="connsiteX65" fmla="*/ 1519345 w 2983474"/>
              <a:gd name="connsiteY65" fmla="*/ 3439885 h 3832104"/>
              <a:gd name="connsiteX66" fmla="*/ 1486688 w 2983474"/>
              <a:gd name="connsiteY66" fmla="*/ 3472543 h 3832104"/>
              <a:gd name="connsiteX67" fmla="*/ 1464916 w 2983474"/>
              <a:gd name="connsiteY67" fmla="*/ 3477985 h 3832104"/>
              <a:gd name="connsiteX68" fmla="*/ 1443145 w 2983474"/>
              <a:gd name="connsiteY68" fmla="*/ 3494314 h 3832104"/>
              <a:gd name="connsiteX69" fmla="*/ 1394159 w 2983474"/>
              <a:gd name="connsiteY69" fmla="*/ 3505200 h 3832104"/>
              <a:gd name="connsiteX70" fmla="*/ 1334288 w 2983474"/>
              <a:gd name="connsiteY70" fmla="*/ 3532414 h 3832104"/>
              <a:gd name="connsiteX71" fmla="*/ 1312516 w 2983474"/>
              <a:gd name="connsiteY71" fmla="*/ 3548743 h 3832104"/>
              <a:gd name="connsiteX72" fmla="*/ 1225431 w 2983474"/>
              <a:gd name="connsiteY72" fmla="*/ 3586843 h 3832104"/>
              <a:gd name="connsiteX73" fmla="*/ 1203659 w 2983474"/>
              <a:gd name="connsiteY73" fmla="*/ 3597728 h 3832104"/>
              <a:gd name="connsiteX74" fmla="*/ 1187331 w 2983474"/>
              <a:gd name="connsiteY74" fmla="*/ 3603171 h 3832104"/>
              <a:gd name="connsiteX75" fmla="*/ 1171002 w 2983474"/>
              <a:gd name="connsiteY75" fmla="*/ 3614057 h 3832104"/>
              <a:gd name="connsiteX76" fmla="*/ 1127459 w 2983474"/>
              <a:gd name="connsiteY76" fmla="*/ 3630385 h 3832104"/>
              <a:gd name="connsiteX77" fmla="*/ 1105688 w 2983474"/>
              <a:gd name="connsiteY77" fmla="*/ 3641271 h 3832104"/>
              <a:gd name="connsiteX78" fmla="*/ 1067588 w 2983474"/>
              <a:gd name="connsiteY78" fmla="*/ 3657600 h 3832104"/>
              <a:gd name="connsiteX79" fmla="*/ 1040374 w 2983474"/>
              <a:gd name="connsiteY79" fmla="*/ 3673928 h 3832104"/>
              <a:gd name="connsiteX80" fmla="*/ 985945 w 2983474"/>
              <a:gd name="connsiteY80" fmla="*/ 3690257 h 3832104"/>
              <a:gd name="connsiteX81" fmla="*/ 969616 w 2983474"/>
              <a:gd name="connsiteY81" fmla="*/ 3695700 h 3832104"/>
              <a:gd name="connsiteX82" fmla="*/ 893416 w 2983474"/>
              <a:gd name="connsiteY82" fmla="*/ 3722914 h 3832104"/>
              <a:gd name="connsiteX83" fmla="*/ 528745 w 2983474"/>
              <a:gd name="connsiteY83" fmla="*/ 3815443 h 3832104"/>
              <a:gd name="connsiteX84" fmla="*/ 512416 w 2983474"/>
              <a:gd name="connsiteY84" fmla="*/ 3826328 h 3832104"/>
              <a:gd name="connsiteX85" fmla="*/ 409002 w 2983474"/>
              <a:gd name="connsiteY85" fmla="*/ 3712028 h 3832104"/>
              <a:gd name="connsiteX86" fmla="*/ 354574 w 2983474"/>
              <a:gd name="connsiteY86" fmla="*/ 3554185 h 3832104"/>
              <a:gd name="connsiteX87" fmla="*/ 294702 w 2983474"/>
              <a:gd name="connsiteY87" fmla="*/ 3271157 h 3832104"/>
              <a:gd name="connsiteX88" fmla="*/ 272931 w 2983474"/>
              <a:gd name="connsiteY88" fmla="*/ 3102428 h 3832104"/>
              <a:gd name="connsiteX89" fmla="*/ 245716 w 2983474"/>
              <a:gd name="connsiteY89" fmla="*/ 2950028 h 3832104"/>
              <a:gd name="connsiteX90" fmla="*/ 213059 w 2983474"/>
              <a:gd name="connsiteY90" fmla="*/ 2661557 h 3832104"/>
              <a:gd name="connsiteX91" fmla="*/ 202174 w 2983474"/>
              <a:gd name="connsiteY91" fmla="*/ 2378528 h 3832104"/>
              <a:gd name="connsiteX92" fmla="*/ 185845 w 2983474"/>
              <a:gd name="connsiteY92" fmla="*/ 2258785 h 3832104"/>
              <a:gd name="connsiteX93" fmla="*/ 180402 w 2983474"/>
              <a:gd name="connsiteY93" fmla="*/ 2144485 h 3832104"/>
              <a:gd name="connsiteX94" fmla="*/ 125974 w 2983474"/>
              <a:gd name="connsiteY94" fmla="*/ 2013857 h 3832104"/>
              <a:gd name="connsiteX95" fmla="*/ 82431 w 2983474"/>
              <a:gd name="connsiteY95" fmla="*/ 1877785 h 3832104"/>
              <a:gd name="connsiteX96" fmla="*/ 44331 w 2983474"/>
              <a:gd name="connsiteY96" fmla="*/ 1725385 h 3832104"/>
              <a:gd name="connsiteX97" fmla="*/ 22559 w 2983474"/>
              <a:gd name="connsiteY97" fmla="*/ 1616528 h 3832104"/>
              <a:gd name="connsiteX98" fmla="*/ 11674 w 2983474"/>
              <a:gd name="connsiteY98" fmla="*/ 1513114 h 3832104"/>
              <a:gd name="connsiteX99" fmla="*/ 788 w 2983474"/>
              <a:gd name="connsiteY99" fmla="*/ 1213757 h 3832104"/>
              <a:gd name="connsiteX100" fmla="*/ 28002 w 2983474"/>
              <a:gd name="connsiteY100" fmla="*/ 685800 h 3832104"/>
              <a:gd name="connsiteX101" fmla="*/ 49774 w 2983474"/>
              <a:gd name="connsiteY101" fmla="*/ 593271 h 3832104"/>
              <a:gd name="connsiteX102" fmla="*/ 142302 w 2983474"/>
              <a:gd name="connsiteY102" fmla="*/ 391885 h 3832104"/>
              <a:gd name="connsiteX103" fmla="*/ 207616 w 2983474"/>
              <a:gd name="connsiteY103" fmla="*/ 299357 h 3832104"/>
              <a:gd name="connsiteX104" fmla="*/ 332802 w 2983474"/>
              <a:gd name="connsiteY104" fmla="*/ 152400 h 3832104"/>
              <a:gd name="connsiteX105" fmla="*/ 474316 w 2983474"/>
              <a:gd name="connsiteY105" fmla="*/ 48985 h 3832104"/>
              <a:gd name="connsiteX106" fmla="*/ 496088 w 2983474"/>
              <a:gd name="connsiteY106" fmla="*/ 27214 h 3832104"/>
              <a:gd name="connsiteX107" fmla="*/ 534188 w 2983474"/>
              <a:gd name="connsiteY107" fmla="*/ 21771 h 3832104"/>
              <a:gd name="connsiteX108" fmla="*/ 702916 w 2983474"/>
              <a:gd name="connsiteY108" fmla="*/ 0 h 3832104"/>
              <a:gd name="connsiteX109" fmla="*/ 1268974 w 2983474"/>
              <a:gd name="connsiteY109" fmla="*/ 16328 h 3832104"/>
              <a:gd name="connsiteX110" fmla="*/ 1356059 w 2983474"/>
              <a:gd name="connsiteY110" fmla="*/ 32657 h 3832104"/>
              <a:gd name="connsiteX111" fmla="*/ 1628202 w 2983474"/>
              <a:gd name="connsiteY111" fmla="*/ 103414 h 3832104"/>
              <a:gd name="connsiteX112" fmla="*/ 1802374 w 2983474"/>
              <a:gd name="connsiteY112" fmla="*/ 146957 h 3832104"/>
              <a:gd name="connsiteX113" fmla="*/ 1943888 w 2983474"/>
              <a:gd name="connsiteY113" fmla="*/ 179614 h 3832104"/>
              <a:gd name="connsiteX114" fmla="*/ 2047302 w 2983474"/>
              <a:gd name="connsiteY114" fmla="*/ 190500 h 3832104"/>
              <a:gd name="connsiteX115" fmla="*/ 2112616 w 2983474"/>
              <a:gd name="connsiteY115" fmla="*/ 201385 h 3832104"/>
              <a:gd name="connsiteX116" fmla="*/ 2210588 w 2983474"/>
              <a:gd name="connsiteY116" fmla="*/ 212271 h 3832104"/>
              <a:gd name="connsiteX117" fmla="*/ 2548045 w 2983474"/>
              <a:gd name="connsiteY117" fmla="*/ 223157 h 3832104"/>
              <a:gd name="connsiteX118" fmla="*/ 2597031 w 2983474"/>
              <a:gd name="connsiteY118" fmla="*/ 228600 h 3832104"/>
              <a:gd name="connsiteX119" fmla="*/ 2673231 w 2983474"/>
              <a:gd name="connsiteY119" fmla="*/ 234043 h 3832104"/>
              <a:gd name="connsiteX120" fmla="*/ 2705888 w 2983474"/>
              <a:gd name="connsiteY120" fmla="*/ 250371 h 3832104"/>
              <a:gd name="connsiteX121" fmla="*/ 2738545 w 2983474"/>
              <a:gd name="connsiteY121" fmla="*/ 261257 h 3832104"/>
              <a:gd name="connsiteX122" fmla="*/ 2771202 w 2983474"/>
              <a:gd name="connsiteY122" fmla="*/ 283028 h 3832104"/>
              <a:gd name="connsiteX123" fmla="*/ 2792974 w 2983474"/>
              <a:gd name="connsiteY123" fmla="*/ 304800 h 3832104"/>
              <a:gd name="connsiteX124" fmla="*/ 2863731 w 2983474"/>
              <a:gd name="connsiteY124" fmla="*/ 337457 h 3832104"/>
              <a:gd name="connsiteX125" fmla="*/ 2885502 w 2983474"/>
              <a:gd name="connsiteY125" fmla="*/ 353785 h 3832104"/>
              <a:gd name="connsiteX126" fmla="*/ 2901831 w 2983474"/>
              <a:gd name="connsiteY126" fmla="*/ 364671 h 3832104"/>
              <a:gd name="connsiteX127" fmla="*/ 2983474 w 2983474"/>
              <a:gd name="connsiteY127" fmla="*/ 386443 h 383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983474" h="3832104">
                <a:moveTo>
                  <a:pt x="2983474" y="386443"/>
                </a:moveTo>
                <a:lnTo>
                  <a:pt x="2983474" y="386443"/>
                </a:lnTo>
                <a:cubicBezTo>
                  <a:pt x="2947188" y="388257"/>
                  <a:pt x="2910832" y="388988"/>
                  <a:pt x="2874616" y="391885"/>
                </a:cubicBezTo>
                <a:cubicBezTo>
                  <a:pt x="2845113" y="394245"/>
                  <a:pt x="2854109" y="397012"/>
                  <a:pt x="2831074" y="402771"/>
                </a:cubicBezTo>
                <a:cubicBezTo>
                  <a:pt x="2822099" y="405015"/>
                  <a:pt x="2812931" y="406400"/>
                  <a:pt x="2803859" y="408214"/>
                </a:cubicBezTo>
                <a:cubicBezTo>
                  <a:pt x="2779653" y="444526"/>
                  <a:pt x="2810044" y="407967"/>
                  <a:pt x="2743988" y="429985"/>
                </a:cubicBezTo>
                <a:cubicBezTo>
                  <a:pt x="2731576" y="434122"/>
                  <a:pt x="2723210" y="446274"/>
                  <a:pt x="2711331" y="451757"/>
                </a:cubicBezTo>
                <a:cubicBezTo>
                  <a:pt x="2699339" y="457292"/>
                  <a:pt x="2685931" y="459014"/>
                  <a:pt x="2673231" y="462643"/>
                </a:cubicBezTo>
                <a:cubicBezTo>
                  <a:pt x="2662345" y="469900"/>
                  <a:pt x="2652276" y="478563"/>
                  <a:pt x="2640574" y="484414"/>
                </a:cubicBezTo>
                <a:cubicBezTo>
                  <a:pt x="2633883" y="487759"/>
                  <a:pt x="2625026" y="485708"/>
                  <a:pt x="2618802" y="489857"/>
                </a:cubicBezTo>
                <a:cubicBezTo>
                  <a:pt x="2613359" y="493485"/>
                  <a:pt x="2612839" y="501877"/>
                  <a:pt x="2607916" y="506185"/>
                </a:cubicBezTo>
                <a:cubicBezTo>
                  <a:pt x="2598070" y="514800"/>
                  <a:pt x="2586145" y="520700"/>
                  <a:pt x="2575259" y="527957"/>
                </a:cubicBezTo>
                <a:lnTo>
                  <a:pt x="2526274" y="609600"/>
                </a:lnTo>
                <a:lnTo>
                  <a:pt x="2509945" y="636814"/>
                </a:lnTo>
                <a:cubicBezTo>
                  <a:pt x="2494344" y="714816"/>
                  <a:pt x="2516153" y="618187"/>
                  <a:pt x="2493616" y="685800"/>
                </a:cubicBezTo>
                <a:cubicBezTo>
                  <a:pt x="2489512" y="698113"/>
                  <a:pt x="2484138" y="741966"/>
                  <a:pt x="2482731" y="751114"/>
                </a:cubicBezTo>
                <a:cubicBezTo>
                  <a:pt x="2473085" y="813814"/>
                  <a:pt x="2480378" y="752868"/>
                  <a:pt x="2471845" y="838200"/>
                </a:cubicBezTo>
                <a:cubicBezTo>
                  <a:pt x="2470031" y="954314"/>
                  <a:pt x="2465285" y="1070420"/>
                  <a:pt x="2466402" y="1186543"/>
                </a:cubicBezTo>
                <a:cubicBezTo>
                  <a:pt x="2467101" y="1259202"/>
                  <a:pt x="2471254" y="1331846"/>
                  <a:pt x="2477288" y="1404257"/>
                </a:cubicBezTo>
                <a:cubicBezTo>
                  <a:pt x="2478530" y="1419166"/>
                  <a:pt x="2488174" y="1447800"/>
                  <a:pt x="2488174" y="1447800"/>
                </a:cubicBezTo>
                <a:cubicBezTo>
                  <a:pt x="2486360" y="1500414"/>
                  <a:pt x="2486015" y="1553100"/>
                  <a:pt x="2482731" y="1605643"/>
                </a:cubicBezTo>
                <a:cubicBezTo>
                  <a:pt x="2482373" y="1611369"/>
                  <a:pt x="2478231" y="1616312"/>
                  <a:pt x="2477288" y="1621971"/>
                </a:cubicBezTo>
                <a:cubicBezTo>
                  <a:pt x="2474587" y="1638177"/>
                  <a:pt x="2474168" y="1654693"/>
                  <a:pt x="2471845" y="1670957"/>
                </a:cubicBezTo>
                <a:cubicBezTo>
                  <a:pt x="2470432" y="1680844"/>
                  <a:pt x="2464200" y="1709139"/>
                  <a:pt x="2460959" y="1719943"/>
                </a:cubicBezTo>
                <a:cubicBezTo>
                  <a:pt x="2457662" y="1730934"/>
                  <a:pt x="2453093" y="1741530"/>
                  <a:pt x="2450074" y="1752600"/>
                </a:cubicBezTo>
                <a:cubicBezTo>
                  <a:pt x="2445695" y="1768657"/>
                  <a:pt x="2442301" y="1796908"/>
                  <a:pt x="2439188" y="1812471"/>
                </a:cubicBezTo>
                <a:cubicBezTo>
                  <a:pt x="2437721" y="1819806"/>
                  <a:pt x="2435368" y="1826940"/>
                  <a:pt x="2433745" y="1834243"/>
                </a:cubicBezTo>
                <a:cubicBezTo>
                  <a:pt x="2431738" y="1843274"/>
                  <a:pt x="2430686" y="1852518"/>
                  <a:pt x="2428302" y="1861457"/>
                </a:cubicBezTo>
                <a:cubicBezTo>
                  <a:pt x="2423422" y="1879759"/>
                  <a:pt x="2416854" y="1897583"/>
                  <a:pt x="2411974" y="1915885"/>
                </a:cubicBezTo>
                <a:cubicBezTo>
                  <a:pt x="2409590" y="1924824"/>
                  <a:pt x="2408775" y="1934125"/>
                  <a:pt x="2406531" y="1943100"/>
                </a:cubicBezTo>
                <a:cubicBezTo>
                  <a:pt x="2405140" y="1948666"/>
                  <a:pt x="2403148" y="1954073"/>
                  <a:pt x="2401088" y="1959428"/>
                </a:cubicBezTo>
                <a:cubicBezTo>
                  <a:pt x="2394073" y="1977666"/>
                  <a:pt x="2384830" y="1995110"/>
                  <a:pt x="2379316" y="2013857"/>
                </a:cubicBezTo>
                <a:cubicBezTo>
                  <a:pt x="2370245" y="2044700"/>
                  <a:pt x="2358407" y="2074860"/>
                  <a:pt x="2352102" y="2106385"/>
                </a:cubicBezTo>
                <a:cubicBezTo>
                  <a:pt x="2350288" y="2115457"/>
                  <a:pt x="2350536" y="2125200"/>
                  <a:pt x="2346659" y="2133600"/>
                </a:cubicBezTo>
                <a:cubicBezTo>
                  <a:pt x="2329866" y="2169986"/>
                  <a:pt x="2322038" y="2174550"/>
                  <a:pt x="2297674" y="2198914"/>
                </a:cubicBezTo>
                <a:cubicBezTo>
                  <a:pt x="2292476" y="2211907"/>
                  <a:pt x="2286772" y="2231587"/>
                  <a:pt x="2275902" y="2242457"/>
                </a:cubicBezTo>
                <a:cubicBezTo>
                  <a:pt x="2269488" y="2248871"/>
                  <a:pt x="2261388" y="2253342"/>
                  <a:pt x="2254131" y="2258785"/>
                </a:cubicBezTo>
                <a:cubicBezTo>
                  <a:pt x="2250502" y="2267857"/>
                  <a:pt x="2247990" y="2277459"/>
                  <a:pt x="2243245" y="2286000"/>
                </a:cubicBezTo>
                <a:cubicBezTo>
                  <a:pt x="2234519" y="2301706"/>
                  <a:pt x="2222960" y="2311727"/>
                  <a:pt x="2210588" y="2324100"/>
                </a:cubicBezTo>
                <a:cubicBezTo>
                  <a:pt x="2200111" y="2376483"/>
                  <a:pt x="2213887" y="2327956"/>
                  <a:pt x="2188816" y="2373085"/>
                </a:cubicBezTo>
                <a:cubicBezTo>
                  <a:pt x="2184071" y="2381626"/>
                  <a:pt x="2182676" y="2391759"/>
                  <a:pt x="2177931" y="2400300"/>
                </a:cubicBezTo>
                <a:cubicBezTo>
                  <a:pt x="2173526" y="2408230"/>
                  <a:pt x="2166472" y="2414418"/>
                  <a:pt x="2161602" y="2422071"/>
                </a:cubicBezTo>
                <a:cubicBezTo>
                  <a:pt x="2153749" y="2434411"/>
                  <a:pt x="2147684" y="2447831"/>
                  <a:pt x="2139831" y="2460171"/>
                </a:cubicBezTo>
                <a:cubicBezTo>
                  <a:pt x="2134961" y="2467824"/>
                  <a:pt x="2127908" y="2474013"/>
                  <a:pt x="2123502" y="2481943"/>
                </a:cubicBezTo>
                <a:cubicBezTo>
                  <a:pt x="2118757" y="2490484"/>
                  <a:pt x="2117294" y="2500580"/>
                  <a:pt x="2112616" y="2509157"/>
                </a:cubicBezTo>
                <a:cubicBezTo>
                  <a:pt x="2106351" y="2520642"/>
                  <a:pt x="2098695" y="2531348"/>
                  <a:pt x="2090845" y="2541814"/>
                </a:cubicBezTo>
                <a:cubicBezTo>
                  <a:pt x="2085402" y="2549071"/>
                  <a:pt x="2079087" y="2555749"/>
                  <a:pt x="2074516" y="2563585"/>
                </a:cubicBezTo>
                <a:cubicBezTo>
                  <a:pt x="2066339" y="2577602"/>
                  <a:pt x="2060796" y="2593039"/>
                  <a:pt x="2052745" y="2607128"/>
                </a:cubicBezTo>
                <a:cubicBezTo>
                  <a:pt x="2046254" y="2618487"/>
                  <a:pt x="2037566" y="2628484"/>
                  <a:pt x="2030974" y="2639785"/>
                </a:cubicBezTo>
                <a:cubicBezTo>
                  <a:pt x="2024841" y="2650298"/>
                  <a:pt x="2020837" y="2661965"/>
                  <a:pt x="2014645" y="2672443"/>
                </a:cubicBezTo>
                <a:cubicBezTo>
                  <a:pt x="1997230" y="2701914"/>
                  <a:pt x="1978234" y="2730422"/>
                  <a:pt x="1960216" y="2759528"/>
                </a:cubicBezTo>
                <a:cubicBezTo>
                  <a:pt x="1954648" y="2768523"/>
                  <a:pt x="1950497" y="2778482"/>
                  <a:pt x="1943888" y="2786743"/>
                </a:cubicBezTo>
                <a:cubicBezTo>
                  <a:pt x="1936631" y="2795814"/>
                  <a:pt x="1928560" y="2804291"/>
                  <a:pt x="1922116" y="2813957"/>
                </a:cubicBezTo>
                <a:cubicBezTo>
                  <a:pt x="1864006" y="2901121"/>
                  <a:pt x="1953656" y="2773733"/>
                  <a:pt x="1905788" y="2857500"/>
                </a:cubicBezTo>
                <a:cubicBezTo>
                  <a:pt x="1901969" y="2864183"/>
                  <a:pt x="1894077" y="2867670"/>
                  <a:pt x="1889459" y="2873828"/>
                </a:cubicBezTo>
                <a:cubicBezTo>
                  <a:pt x="1883112" y="2882291"/>
                  <a:pt x="1877509" y="2891412"/>
                  <a:pt x="1873131" y="2901043"/>
                </a:cubicBezTo>
                <a:cubicBezTo>
                  <a:pt x="1850933" y="2949880"/>
                  <a:pt x="1876314" y="2919631"/>
                  <a:pt x="1845916" y="2950028"/>
                </a:cubicBezTo>
                <a:cubicBezTo>
                  <a:pt x="1842288" y="2957285"/>
                  <a:pt x="1838152" y="2964310"/>
                  <a:pt x="1835031" y="2971800"/>
                </a:cubicBezTo>
                <a:cubicBezTo>
                  <a:pt x="1829069" y="2986109"/>
                  <a:pt x="1826302" y="3001832"/>
                  <a:pt x="1818702" y="3015343"/>
                </a:cubicBezTo>
                <a:cubicBezTo>
                  <a:pt x="1809807" y="3031156"/>
                  <a:pt x="1795901" y="3043653"/>
                  <a:pt x="1786045" y="3058885"/>
                </a:cubicBezTo>
                <a:cubicBezTo>
                  <a:pt x="1775897" y="3074568"/>
                  <a:pt x="1766730" y="3090944"/>
                  <a:pt x="1758831" y="3107871"/>
                </a:cubicBezTo>
                <a:cubicBezTo>
                  <a:pt x="1753979" y="3118269"/>
                  <a:pt x="1754830" y="3131348"/>
                  <a:pt x="1747945" y="3140528"/>
                </a:cubicBezTo>
                <a:cubicBezTo>
                  <a:pt x="1743077" y="3147019"/>
                  <a:pt x="1733431" y="3147785"/>
                  <a:pt x="1726174" y="3151414"/>
                </a:cubicBezTo>
                <a:cubicBezTo>
                  <a:pt x="1689803" y="3242339"/>
                  <a:pt x="1721762" y="3173282"/>
                  <a:pt x="1682631" y="3238500"/>
                </a:cubicBezTo>
                <a:cubicBezTo>
                  <a:pt x="1678457" y="3245457"/>
                  <a:pt x="1676855" y="3253969"/>
                  <a:pt x="1671745" y="3260271"/>
                </a:cubicBezTo>
                <a:cubicBezTo>
                  <a:pt x="1622293" y="3321261"/>
                  <a:pt x="1566456" y="3377070"/>
                  <a:pt x="1519345" y="3439885"/>
                </a:cubicBezTo>
                <a:cubicBezTo>
                  <a:pt x="1507807" y="3455270"/>
                  <a:pt x="1504279" y="3465004"/>
                  <a:pt x="1486688" y="3472543"/>
                </a:cubicBezTo>
                <a:cubicBezTo>
                  <a:pt x="1479812" y="3475490"/>
                  <a:pt x="1472173" y="3476171"/>
                  <a:pt x="1464916" y="3477985"/>
                </a:cubicBezTo>
                <a:cubicBezTo>
                  <a:pt x="1457659" y="3483428"/>
                  <a:pt x="1451259" y="3490257"/>
                  <a:pt x="1443145" y="3494314"/>
                </a:cubicBezTo>
                <a:cubicBezTo>
                  <a:pt x="1438020" y="3496877"/>
                  <a:pt x="1397022" y="3504627"/>
                  <a:pt x="1394159" y="3505200"/>
                </a:cubicBezTo>
                <a:cubicBezTo>
                  <a:pt x="1291490" y="3566800"/>
                  <a:pt x="1448152" y="3475481"/>
                  <a:pt x="1334288" y="3532414"/>
                </a:cubicBezTo>
                <a:cubicBezTo>
                  <a:pt x="1326174" y="3536471"/>
                  <a:pt x="1320520" y="3544474"/>
                  <a:pt x="1312516" y="3548743"/>
                </a:cubicBezTo>
                <a:cubicBezTo>
                  <a:pt x="1251368" y="3581355"/>
                  <a:pt x="1269604" y="3567211"/>
                  <a:pt x="1225431" y="3586843"/>
                </a:cubicBezTo>
                <a:cubicBezTo>
                  <a:pt x="1218016" y="3590138"/>
                  <a:pt x="1211117" y="3594532"/>
                  <a:pt x="1203659" y="3597728"/>
                </a:cubicBezTo>
                <a:cubicBezTo>
                  <a:pt x="1198386" y="3599988"/>
                  <a:pt x="1192462" y="3600605"/>
                  <a:pt x="1187331" y="3603171"/>
                </a:cubicBezTo>
                <a:cubicBezTo>
                  <a:pt x="1181480" y="3606097"/>
                  <a:pt x="1176853" y="3611131"/>
                  <a:pt x="1171002" y="3614057"/>
                </a:cubicBezTo>
                <a:cubicBezTo>
                  <a:pt x="1125872" y="3636623"/>
                  <a:pt x="1160450" y="3616247"/>
                  <a:pt x="1127459" y="3630385"/>
                </a:cubicBezTo>
                <a:cubicBezTo>
                  <a:pt x="1120001" y="3633581"/>
                  <a:pt x="1113074" y="3637913"/>
                  <a:pt x="1105688" y="3641271"/>
                </a:cubicBezTo>
                <a:cubicBezTo>
                  <a:pt x="1093109" y="3646989"/>
                  <a:pt x="1079947" y="3651421"/>
                  <a:pt x="1067588" y="3657600"/>
                </a:cubicBezTo>
                <a:cubicBezTo>
                  <a:pt x="1058126" y="3662331"/>
                  <a:pt x="1050196" y="3669999"/>
                  <a:pt x="1040374" y="3673928"/>
                </a:cubicBezTo>
                <a:cubicBezTo>
                  <a:pt x="1022787" y="3680963"/>
                  <a:pt x="1004049" y="3684686"/>
                  <a:pt x="985945" y="3690257"/>
                </a:cubicBezTo>
                <a:cubicBezTo>
                  <a:pt x="980461" y="3691944"/>
                  <a:pt x="975059" y="3693886"/>
                  <a:pt x="969616" y="3695700"/>
                </a:cubicBezTo>
                <a:cubicBezTo>
                  <a:pt x="923108" y="3730581"/>
                  <a:pt x="977005" y="3695051"/>
                  <a:pt x="893416" y="3722914"/>
                </a:cubicBezTo>
                <a:cubicBezTo>
                  <a:pt x="665318" y="3798948"/>
                  <a:pt x="786504" y="3766678"/>
                  <a:pt x="528745" y="3815443"/>
                </a:cubicBezTo>
                <a:cubicBezTo>
                  <a:pt x="523302" y="3819071"/>
                  <a:pt x="518267" y="3823403"/>
                  <a:pt x="512416" y="3826328"/>
                </a:cubicBezTo>
                <a:cubicBezTo>
                  <a:pt x="454879" y="3855096"/>
                  <a:pt x="451184" y="3770028"/>
                  <a:pt x="409002" y="3712028"/>
                </a:cubicBezTo>
                <a:cubicBezTo>
                  <a:pt x="390859" y="3659414"/>
                  <a:pt x="370658" y="3607465"/>
                  <a:pt x="354574" y="3554185"/>
                </a:cubicBezTo>
                <a:cubicBezTo>
                  <a:pt x="327971" y="3466063"/>
                  <a:pt x="308454" y="3361311"/>
                  <a:pt x="294702" y="3271157"/>
                </a:cubicBezTo>
                <a:cubicBezTo>
                  <a:pt x="286150" y="3215096"/>
                  <a:pt x="281483" y="3158489"/>
                  <a:pt x="272931" y="3102428"/>
                </a:cubicBezTo>
                <a:cubicBezTo>
                  <a:pt x="265149" y="3051414"/>
                  <a:pt x="252660" y="3001162"/>
                  <a:pt x="245716" y="2950028"/>
                </a:cubicBezTo>
                <a:cubicBezTo>
                  <a:pt x="232694" y="2854137"/>
                  <a:pt x="213059" y="2661557"/>
                  <a:pt x="213059" y="2661557"/>
                </a:cubicBezTo>
                <a:cubicBezTo>
                  <a:pt x="212627" y="2649033"/>
                  <a:pt x="204785" y="2407898"/>
                  <a:pt x="202174" y="2378528"/>
                </a:cubicBezTo>
                <a:cubicBezTo>
                  <a:pt x="198607" y="2338402"/>
                  <a:pt x="191288" y="2298699"/>
                  <a:pt x="185845" y="2258785"/>
                </a:cubicBezTo>
                <a:cubicBezTo>
                  <a:pt x="184031" y="2220685"/>
                  <a:pt x="189459" y="2181537"/>
                  <a:pt x="180402" y="2144485"/>
                </a:cubicBezTo>
                <a:cubicBezTo>
                  <a:pt x="169201" y="2098663"/>
                  <a:pt x="142239" y="2058135"/>
                  <a:pt x="125974" y="2013857"/>
                </a:cubicBezTo>
                <a:cubicBezTo>
                  <a:pt x="109553" y="1969155"/>
                  <a:pt x="96116" y="1923400"/>
                  <a:pt x="82431" y="1877785"/>
                </a:cubicBezTo>
                <a:cubicBezTo>
                  <a:pt x="70140" y="1836817"/>
                  <a:pt x="53483" y="1768530"/>
                  <a:pt x="44331" y="1725385"/>
                </a:cubicBezTo>
                <a:cubicBezTo>
                  <a:pt x="36652" y="1689186"/>
                  <a:pt x="28186" y="1653102"/>
                  <a:pt x="22559" y="1616528"/>
                </a:cubicBezTo>
                <a:cubicBezTo>
                  <a:pt x="17288" y="1582269"/>
                  <a:pt x="15302" y="1547585"/>
                  <a:pt x="11674" y="1513114"/>
                </a:cubicBezTo>
                <a:cubicBezTo>
                  <a:pt x="8883" y="1448933"/>
                  <a:pt x="338" y="1264137"/>
                  <a:pt x="788" y="1213757"/>
                </a:cubicBezTo>
                <a:cubicBezTo>
                  <a:pt x="3159" y="948170"/>
                  <a:pt x="-11551" y="877916"/>
                  <a:pt x="28002" y="685800"/>
                </a:cubicBezTo>
                <a:cubicBezTo>
                  <a:pt x="34391" y="654766"/>
                  <a:pt x="39307" y="623177"/>
                  <a:pt x="49774" y="593271"/>
                </a:cubicBezTo>
                <a:cubicBezTo>
                  <a:pt x="52170" y="586426"/>
                  <a:pt x="123393" y="418673"/>
                  <a:pt x="142302" y="391885"/>
                </a:cubicBezTo>
                <a:cubicBezTo>
                  <a:pt x="164073" y="361042"/>
                  <a:pt x="184964" y="329559"/>
                  <a:pt x="207616" y="299357"/>
                </a:cubicBezTo>
                <a:cubicBezTo>
                  <a:pt x="252947" y="238915"/>
                  <a:pt x="281119" y="199385"/>
                  <a:pt x="332802" y="152400"/>
                </a:cubicBezTo>
                <a:cubicBezTo>
                  <a:pt x="464564" y="32615"/>
                  <a:pt x="352662" y="132621"/>
                  <a:pt x="474316" y="48985"/>
                </a:cubicBezTo>
                <a:cubicBezTo>
                  <a:pt x="482773" y="43171"/>
                  <a:pt x="486745" y="31461"/>
                  <a:pt x="496088" y="27214"/>
                </a:cubicBezTo>
                <a:cubicBezTo>
                  <a:pt x="507767" y="21905"/>
                  <a:pt x="521665" y="24554"/>
                  <a:pt x="534188" y="21771"/>
                </a:cubicBezTo>
                <a:cubicBezTo>
                  <a:pt x="656945" y="-5508"/>
                  <a:pt x="524512" y="8920"/>
                  <a:pt x="702916" y="0"/>
                </a:cubicBezTo>
                <a:cubicBezTo>
                  <a:pt x="891602" y="5443"/>
                  <a:pt x="1080445" y="6902"/>
                  <a:pt x="1268974" y="16328"/>
                </a:cubicBezTo>
                <a:cubicBezTo>
                  <a:pt x="1298471" y="17803"/>
                  <a:pt x="1327356" y="25699"/>
                  <a:pt x="1356059" y="32657"/>
                </a:cubicBezTo>
                <a:cubicBezTo>
                  <a:pt x="1447151" y="54740"/>
                  <a:pt x="1537402" y="80160"/>
                  <a:pt x="1628202" y="103414"/>
                </a:cubicBezTo>
                <a:lnTo>
                  <a:pt x="1802374" y="146957"/>
                </a:lnTo>
                <a:cubicBezTo>
                  <a:pt x="1849434" y="158316"/>
                  <a:pt x="1895743" y="174546"/>
                  <a:pt x="1943888" y="179614"/>
                </a:cubicBezTo>
                <a:cubicBezTo>
                  <a:pt x="1978359" y="183243"/>
                  <a:pt x="2012925" y="186064"/>
                  <a:pt x="2047302" y="190500"/>
                </a:cubicBezTo>
                <a:cubicBezTo>
                  <a:pt x="2069192" y="193324"/>
                  <a:pt x="2090814" y="197943"/>
                  <a:pt x="2112616" y="201385"/>
                </a:cubicBezTo>
                <a:cubicBezTo>
                  <a:pt x="2145661" y="206602"/>
                  <a:pt x="2176825" y="210446"/>
                  <a:pt x="2210588" y="212271"/>
                </a:cubicBezTo>
                <a:cubicBezTo>
                  <a:pt x="2294675" y="216816"/>
                  <a:pt x="2474773" y="221122"/>
                  <a:pt x="2548045" y="223157"/>
                </a:cubicBezTo>
                <a:cubicBezTo>
                  <a:pt x="2564374" y="224971"/>
                  <a:pt x="2580664" y="227177"/>
                  <a:pt x="2597031" y="228600"/>
                </a:cubicBezTo>
                <a:cubicBezTo>
                  <a:pt x="2622400" y="230806"/>
                  <a:pt x="2648261" y="229049"/>
                  <a:pt x="2673231" y="234043"/>
                </a:cubicBezTo>
                <a:cubicBezTo>
                  <a:pt x="2685165" y="236430"/>
                  <a:pt x="2694654" y="245690"/>
                  <a:pt x="2705888" y="250371"/>
                </a:cubicBezTo>
                <a:cubicBezTo>
                  <a:pt x="2716480" y="254784"/>
                  <a:pt x="2727659" y="257628"/>
                  <a:pt x="2738545" y="261257"/>
                </a:cubicBezTo>
                <a:cubicBezTo>
                  <a:pt x="2801215" y="323923"/>
                  <a:pt x="2716056" y="243637"/>
                  <a:pt x="2771202" y="283028"/>
                </a:cubicBezTo>
                <a:cubicBezTo>
                  <a:pt x="2779554" y="288994"/>
                  <a:pt x="2784434" y="299107"/>
                  <a:pt x="2792974" y="304800"/>
                </a:cubicBezTo>
                <a:cubicBezTo>
                  <a:pt x="2865134" y="352907"/>
                  <a:pt x="2809480" y="307318"/>
                  <a:pt x="2863731" y="337457"/>
                </a:cubicBezTo>
                <a:cubicBezTo>
                  <a:pt x="2871661" y="341862"/>
                  <a:pt x="2878120" y="348513"/>
                  <a:pt x="2885502" y="353785"/>
                </a:cubicBezTo>
                <a:cubicBezTo>
                  <a:pt x="2890825" y="357587"/>
                  <a:pt x="2896151" y="361425"/>
                  <a:pt x="2901831" y="364671"/>
                </a:cubicBezTo>
                <a:cubicBezTo>
                  <a:pt x="2932585" y="382245"/>
                  <a:pt x="2969867" y="382814"/>
                  <a:pt x="2983474" y="3864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Correlated Magnetics">
            <a:extLst>
              <a:ext uri="{FF2B5EF4-FFF2-40B4-BE49-F238E27FC236}">
                <a16:creationId xmlns:a16="http://schemas.microsoft.com/office/drawing/2014/main" id="{F2BAF1D7-2A29-5E73-4DFA-E289AE6E3F2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091382" y="2086938"/>
            <a:ext cx="3016078" cy="564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454517C-861D-C9D5-177E-1DF004FA7C8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60770" y="4623318"/>
            <a:ext cx="423379" cy="4233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56EC18E-84E1-574D-9E04-791109FFF38A}"/>
              </a:ext>
            </a:extLst>
          </p:cNvPr>
          <p:cNvPicPr>
            <a:picLocks noChangeAspect="1"/>
          </p:cNvPicPr>
          <p:nvPr/>
        </p:nvPicPr>
        <p:blipFill>
          <a:blip r:embed="rId6" cstate="screen">
            <a:extLst>
              <a:ext uri="{28A0092B-C50C-407E-A947-70E740481C1C}">
                <a14:useLocalDpi xmlns:a14="http://schemas.microsoft.com/office/drawing/2010/main"/>
              </a:ext>
            </a:extLst>
          </a:blip>
          <a:srcRect l="27789" t="40806" r="27479" b="13480"/>
          <a:stretch>
            <a:fillRect/>
          </a:stretch>
        </p:blipFill>
        <p:spPr>
          <a:xfrm>
            <a:off x="1723291" y="4635909"/>
            <a:ext cx="2105131" cy="2101762"/>
          </a:xfrm>
          <a:prstGeom prst="rect">
            <a:avLst/>
          </a:prstGeom>
        </p:spPr>
      </p:pic>
    </p:spTree>
    <p:extLst>
      <p:ext uri="{BB962C8B-B14F-4D97-AF65-F5344CB8AC3E}">
        <p14:creationId xmlns:p14="http://schemas.microsoft.com/office/powerpoint/2010/main" val="21326664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The technology behind the speed</a:t>
            </a:r>
          </a:p>
        </p:txBody>
      </p:sp>
      <p:sp>
        <p:nvSpPr>
          <p:cNvPr id="3" name="Text Placeholder 2"/>
          <p:cNvSpPr>
            <a:spLocks noGrp="1"/>
          </p:cNvSpPr>
          <p:nvPr>
            <p:ph type="body" idx="1"/>
          </p:nvPr>
        </p:nvSpPr>
        <p:spPr/>
        <p:txBody>
          <a:bodyPr/>
          <a:lstStyle/>
          <a:p>
            <a:r>
              <a:rPr sz="1800">
                <a:solidFill>
                  <a:srgbClr val="24393F"/>
                </a:solidFill>
                <a:latin typeface="Avenir Next LT Pro"/>
              </a:rPr>
              <a:t>How agile magnetization works, what it can do, and where it is going.</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How it works: writing maxels</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A Polymagnet is a standard permanent magnet programmed with many small magnetized regions. Each region is a maxel, a magnetic pixel with its own polarity and strength.</a:t>
            </a:r>
          </a:p>
          <a:p>
            <a:pPr>
              <a:spcAft>
                <a:spcPts val="800"/>
              </a:spcAft>
            </a:pPr>
            <a:r>
              <a:rPr sz="1600">
                <a:solidFill>
                  <a:srgbClr val="24393F"/>
                </a:solidFill>
                <a:latin typeface="Avenir Next LT Pro"/>
              </a:rPr>
              <a:t>A magnetizing head writes each maxel into the blank with a localized capacitor-discharge pulse, the magnetic equivalent of a dot-matrix printer. Write strength is set by the charge voltage, and overlapping maxels raise the pattern resolution.</a:t>
            </a:r>
          </a:p>
          <a:p>
            <a:pPr>
              <a:spcAft>
                <a:spcPts val="800"/>
              </a:spcAft>
            </a:pPr>
            <a:r>
              <a:rPr sz="1600">
                <a:solidFill>
                  <a:srgbClr val="24393F"/>
                </a:solidFill>
                <a:latin typeface="Avenir Next LT Pro"/>
              </a:rPr>
              <a:t>Tens to hundreds of maxels, arranged by design, form a magnetic circuit that defines the function. The behavior comes from the pattern, not from the material.</a:t>
            </a:r>
          </a:p>
          <a:p>
            <a:pPr>
              <a:spcAft>
                <a:spcPts val="800"/>
              </a:spcAft>
            </a:pPr>
            <a:r>
              <a:rPr sz="1600">
                <a:solidFill>
                  <a:srgbClr val="24393F"/>
                </a:solidFill>
                <a:latin typeface="Avenir Next LT Pro"/>
              </a:rPr>
              <a:t>This is the magnetic-processing step in Steve's demo: about twelve seconds of process time turns a blank into a programmed multipole magnet.</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The operating window</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Programmable on standard magnet materials: ferrite, neodymium, samarium-cobalt, and flexible magnet stock.</a:t>
            </a:r>
          </a:p>
          <a:p>
            <a:pPr>
              <a:spcAft>
                <a:spcPts val="800"/>
              </a:spcAft>
            </a:pPr>
            <a:r>
              <a:rPr sz="1600">
                <a:solidFill>
                  <a:srgbClr val="24393F"/>
                </a:solidFill>
                <a:latin typeface="Avenir Next LT Pro"/>
              </a:rPr>
              <a:t>Published maxel sizes run from roughly one to four millimeters, with tens to hundreds of maxels per magnet, fine enough to encode alignment, latch, spring, and detent behavior.</a:t>
            </a:r>
          </a:p>
          <a:p>
            <a:pPr>
              <a:spcAft>
                <a:spcPts val="800"/>
              </a:spcAft>
            </a:pPr>
            <a:r>
              <a:rPr sz="1600">
                <a:solidFill>
                  <a:srgbClr val="24393F"/>
                </a:solidFill>
                <a:latin typeface="Avenir Next LT Pro"/>
              </a:rPr>
              <a:t>Because the field is shaped by the surface pattern, force is concentrated near the face and falls off faster than a conventional magnet of the same material: stronger where you want it, quieter where you do not.</a:t>
            </a:r>
          </a:p>
          <a:p>
            <a:pPr>
              <a:spcAft>
                <a:spcPts val="800"/>
              </a:spcAft>
            </a:pPr>
            <a:r>
              <a:rPr sz="1600">
                <a:solidFill>
                  <a:srgbClr val="24393F"/>
                </a:solidFill>
                <a:latin typeface="Avenir Next LT Pro"/>
              </a:rPr>
              <a:t>Simulation-coupled: geometry and force are refined in ANSYS Maxwell before a design is committed, as in Steve's workflow.</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Magnetic-circuit optimization</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The function lives in the code. Polarity patterns are designed with correlation theory borrowed from radio-frequency signal design, the correlated in correlated magnetics, so a magnet pair can be made to align, latch, spring, hold torque, or resist shear on demand.</a:t>
            </a:r>
          </a:p>
          <a:p>
            <a:pPr>
              <a:spcAft>
                <a:spcPts val="800"/>
              </a:spcAft>
            </a:pPr>
            <a:r>
              <a:rPr sz="1600">
                <a:solidFill>
                  <a:srgbClr val="24393F"/>
                </a:solidFill>
                <a:latin typeface="Avenir Next LT Pro"/>
              </a:rPr>
              <a:t>Because designing, printing, and testing a pattern takes minutes, the design space can be explored with real parts, not simulation alone.</a:t>
            </a:r>
          </a:p>
          <a:p>
            <a:pPr>
              <a:spcAft>
                <a:spcPts val="800"/>
              </a:spcAft>
            </a:pPr>
            <a:r>
              <a:rPr sz="1600">
                <a:solidFill>
                  <a:srgbClr val="24393F"/>
                </a:solidFill>
                <a:latin typeface="Avenir Next LT Pro"/>
              </a:rPr>
              <a:t>Contactless torque couplings transfer force across an air gap with overload protection and no wear, a circuit you cannot build by assembling discrete magnets.</a:t>
            </a:r>
          </a:p>
          <a:p>
            <a:pPr>
              <a:spcAft>
                <a:spcPts val="800"/>
              </a:spcAft>
            </a:pPr>
            <a:r>
              <a:rPr sz="1600">
                <a:solidFill>
                  <a:srgbClr val="24393F"/>
                </a:solidFill>
                <a:latin typeface="Avenir Next LT Pro"/>
              </a:rPr>
              <a:t>The agile loop turns magnetic-circuit design from a fixtured, weeks-long exercise into same-day optimization.</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New frontiers</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Geometries that fixtured magnetization cannot reach: net-shape and injection-molded magnets, and patterns on non-flat surfaces.</a:t>
            </a:r>
          </a:p>
          <a:p>
            <a:pPr>
              <a:spcAft>
                <a:spcPts val="800"/>
              </a:spcAft>
            </a:pPr>
            <a:r>
              <a:rPr sz="1600">
                <a:solidFill>
                  <a:srgbClr val="24393F"/>
                </a:solidFill>
                <a:latin typeface="Avenir Next LT Pro"/>
              </a:rPr>
              <a:t>Fully customizable magnetic sensors built from programmed patterns.</a:t>
            </a:r>
          </a:p>
          <a:p>
            <a:pPr>
              <a:spcAft>
                <a:spcPts val="800"/>
              </a:spcAft>
            </a:pPr>
            <a:r>
              <a:rPr sz="1600">
                <a:solidFill>
                  <a:srgbClr val="24393F"/>
                </a:solidFill>
                <a:latin typeface="Avenir Next LT Pro"/>
              </a:rPr>
              <a:t>Contactless, frictionless gears and couplings, already drawing defense interest.</a:t>
            </a:r>
          </a:p>
          <a:p>
            <a:pPr>
              <a:spcAft>
                <a:spcPts val="800"/>
              </a:spcAft>
            </a:pPr>
            <a:r>
              <a:rPr sz="1600">
                <a:solidFill>
                  <a:srgbClr val="24393F"/>
                </a:solidFill>
                <a:latin typeface="Avenir Next LT Pro"/>
              </a:rPr>
              <a:t>Designing for rare-earth reduction: more function from less material as neodymium supply tightens.</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theme/theme1.xml><?xml version="1.0" encoding="utf-8"?>
<a:theme xmlns:a="http://schemas.openxmlformats.org/drawingml/2006/main" name="HeadlinesVTI">
  <a:themeElements>
    <a:clrScheme name="AnalogousFromLightSeedLeftStep">
      <a:dk1>
        <a:srgbClr val="000000"/>
      </a:dk1>
      <a:lt1>
        <a:srgbClr val="FFFFFF"/>
      </a:lt1>
      <a:dk2>
        <a:srgbClr val="24393F"/>
      </a:dk2>
      <a:lt2>
        <a:srgbClr val="E8E8E2"/>
      </a:lt2>
      <a:accent1>
        <a:srgbClr val="8885D7"/>
      </a:accent1>
      <a:accent2>
        <a:srgbClr val="6A90CE"/>
      </a:accent2>
      <a:accent3>
        <a:srgbClr val="5AAEC3"/>
      </a:accent3>
      <a:accent4>
        <a:srgbClr val="5DB4A2"/>
      </a:accent4>
      <a:accent5>
        <a:srgbClr val="68B484"/>
      </a:accent5>
      <a:accent6>
        <a:srgbClr val="62B65E"/>
      </a:accent6>
      <a:hlink>
        <a:srgbClr val="848651"/>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EF6C0C31D11D48A1857EC62E3F7F83" ma:contentTypeVersion="3" ma:contentTypeDescription="Create a new document." ma:contentTypeScope="" ma:versionID="7f749109e3ac6500c9f64d07a72adef6">
  <xsd:schema xmlns:xsd="http://www.w3.org/2001/XMLSchema" xmlns:xs="http://www.w3.org/2001/XMLSchema" xmlns:p="http://schemas.microsoft.com/office/2006/metadata/properties" xmlns:ns3="203c5e7d-496d-4ca5-8700-b920f80097e5" targetNamespace="http://schemas.microsoft.com/office/2006/metadata/properties" ma:root="true" ma:fieldsID="d778e9a1a79dda15f31366d8beb07f13" ns3:_="">
    <xsd:import namespace="203c5e7d-496d-4ca5-8700-b920f80097e5"/>
    <xsd:element name="properties">
      <xsd:complexType>
        <xsd:sequence>
          <xsd:element name="documentManagement">
            <xsd:complexType>
              <xsd:all>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3c5e7d-496d-4ca5-8700-b920f80097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D655C4-B870-48FE-83C8-9196C0702BC2}">
  <ds:schemaRefs>
    <ds:schemaRef ds:uri="http://schemas.microsoft.com/office/2006/documentManagement/types"/>
    <ds:schemaRef ds:uri="http://purl.org/dc/elements/1.1/"/>
    <ds:schemaRef ds:uri="203c5e7d-496d-4ca5-8700-b920f80097e5"/>
    <ds:schemaRef ds:uri="http://www.w3.org/XML/1998/namespace"/>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6E4C3F11-0275-4C74-9C1F-08EDE171B0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3c5e7d-496d-4ca5-8700-b920f80097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392922-B229-402E-B2CB-712AF0131C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12254</TotalTime>
  <Words>842</Words>
  <Application>Microsoft Office PowerPoint</Application>
  <PresentationFormat>Widescreen</PresentationFormat>
  <Paragraphs>167</Paragraphs>
  <Slides>28</Slides>
  <Notes>2</Notes>
  <HiddenSlides>1</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28</vt:i4>
      </vt:variant>
    </vt:vector>
  </HeadingPairs>
  <TitlesOfParts>
    <vt:vector size="42" baseType="lpstr">
      <vt:lpstr>Aptos</vt:lpstr>
      <vt:lpstr>Aptos Display</vt:lpstr>
      <vt:lpstr>Arial</vt:lpstr>
      <vt:lpstr>Arial Black</vt:lpstr>
      <vt:lpstr>Arial Narrow</vt:lpstr>
      <vt:lpstr>Avenir Next LT Pro</vt:lpstr>
      <vt:lpstr>Calibri</vt:lpstr>
      <vt:lpstr>Calibri Light</vt:lpstr>
      <vt:lpstr>Harlow Solid Italic</vt:lpstr>
      <vt:lpstr>Leelawadee</vt:lpstr>
      <vt:lpstr>Sitka Banner</vt:lpstr>
      <vt:lpstr>HeadlinesVTI</vt:lpstr>
      <vt:lpstr>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Steve is a busy designer; he likes to go fast and he is impatient. He needs to spend his design time efficiently, get to prototype quickly and iterate fast! Sound familiar?</vt:lpstr>
      <vt:lpstr>PowerPoint Presentation</vt:lpstr>
      <vt:lpstr>Steve jumps into design using PolyVision</vt:lpstr>
      <vt:lpstr>Step 1: PMCAD Design</vt:lpstr>
      <vt:lpstr>Simulation Phase </vt:lpstr>
      <vt:lpstr>Make the production tray to hold the magnet</vt:lpstr>
      <vt:lpstr>Armed with a Production Tray and a PMCAD Model, Steve is ready to make his Prototype Magnets</vt:lpstr>
      <vt:lpstr>And now the magic begins…..</vt:lpstr>
      <vt:lpstr>Stop Wasting Time &amp; Money, Prototype multipole magnets in minutes…..</vt:lpstr>
      <vt:lpstr>Step 2: Produce Prototype Magnets</vt:lpstr>
      <vt:lpstr>PowerPoint Presentation</vt:lpstr>
      <vt:lpstr>Printing a functional prototype</vt:lpstr>
      <vt:lpstr>In less than 2 hours……a working prototype!</vt:lpstr>
      <vt:lpstr>2 hours in: Steve is ready for a customer review</vt:lpstr>
      <vt:lpstr>Engagement Review:</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Accelerate the Scientific Method with Agile Design of Advanced Magnetics</dc:title>
  <dc:creator>Tim Costello</dc:creator>
  <cp:lastModifiedBy>Tim Costello</cp:lastModifiedBy>
  <cp:revision>30</cp:revision>
  <dcterms:created xsi:type="dcterms:W3CDTF">2023-11-28T16:48:59Z</dcterms:created>
  <dcterms:modified xsi:type="dcterms:W3CDTF">2026-10-30T18:10:26Z</dcterms:modified>
  <dc:subject>IEEE Magnetics Society, Honolulu</dc:subject>
  <dc:descript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0x0101001FEF6C0C31D11D48A1857EC62E3F7F83</vt:lpwstr>
  </property>
</Properties>
</file>